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7.xml" ContentType="application/vnd.openxmlformats-officedocument.presentationml.notesSl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Masters/notesMaster1.xml" ContentType="application/vnd.openxmlformats-officedocument.presentationml.notes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docProps/app.xml" ContentType="application/vnd.openxmlformats-officedocument.extended-properties+xml"/>
  <Override PartName="/docProps/core.xml" ContentType="application/vnd.openxmlformats-package.core-propertie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7"/>
  </p:notesMasterIdLst>
  <p:sldIdLst>
    <p:sldId id="256" r:id="rId2"/>
    <p:sldId id="257" r:id="rId3"/>
    <p:sldId id="258" r:id="rId4"/>
    <p:sldId id="259" r:id="rId5"/>
    <p:sldId id="260" r:id="rId6"/>
    <p:sldId id="261" r:id="rId7"/>
    <p:sldId id="262" r:id="rId8"/>
    <p:sldId id="297" r:id="rId9"/>
    <p:sldId id="263" r:id="rId10"/>
    <p:sldId id="264" r:id="rId11"/>
    <p:sldId id="265" r:id="rId12"/>
    <p:sldId id="285" r:id="rId13"/>
    <p:sldId id="266" r:id="rId14"/>
    <p:sldId id="267" r:id="rId15"/>
    <p:sldId id="268" r:id="rId16"/>
    <p:sldId id="269" r:id="rId17"/>
    <p:sldId id="282" r:id="rId18"/>
    <p:sldId id="271" r:id="rId19"/>
    <p:sldId id="272" r:id="rId20"/>
    <p:sldId id="273" r:id="rId21"/>
    <p:sldId id="274" r:id="rId22"/>
    <p:sldId id="270" r:id="rId23"/>
    <p:sldId id="275" r:id="rId24"/>
    <p:sldId id="276" r:id="rId25"/>
    <p:sldId id="277" r:id="rId26"/>
    <p:sldId id="278" r:id="rId27"/>
    <p:sldId id="279" r:id="rId28"/>
    <p:sldId id="280" r:id="rId29"/>
    <p:sldId id="281" r:id="rId30"/>
    <p:sldId id="291" r:id="rId31"/>
    <p:sldId id="292" r:id="rId32"/>
    <p:sldId id="293" r:id="rId33"/>
    <p:sldId id="294" r:id="rId34"/>
    <p:sldId id="295" r:id="rId35"/>
    <p:sldId id="296"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900"/>
    <a:srgbClr val="00FF00"/>
    <a:srgbClr val="FF66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81" d="100"/>
          <a:sy n="81" d="100"/>
        </p:scale>
        <p:origin x="754"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customXml" Target="../customXml/item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customXml" Target="../customXml/item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customXml" Target="../customXml/item2.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84CD0FC-AF36-4E1A-9494-93DCC4D28AFF}" type="datetimeFigureOut">
              <a:rPr lang="en-AU" smtClean="0"/>
              <a:t>22/03/2022</a:t>
            </a:fld>
            <a:endParaRPr lang="en-AU"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F779A07-0229-4A79-A5D1-7A52642B3384}" type="slidenum">
              <a:rPr lang="en-AU" smtClean="0"/>
              <a:t>‹#›</a:t>
            </a:fld>
            <a:endParaRPr lang="en-AU" dirty="0"/>
          </a:p>
        </p:txBody>
      </p:sp>
    </p:spTree>
    <p:extLst>
      <p:ext uri="{BB962C8B-B14F-4D97-AF65-F5344CB8AC3E}">
        <p14:creationId xmlns:p14="http://schemas.microsoft.com/office/powerpoint/2010/main" val="42535183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“Line of action” notation is confusing – should refer to the line/direction along which the force </a:t>
            </a:r>
            <a:r>
              <a:rPr lang="en-AU"/>
              <a:t>is acting.</a:t>
            </a:r>
          </a:p>
        </p:txBody>
      </p:sp>
      <p:sp>
        <p:nvSpPr>
          <p:cNvPr id="4" name="Slide Number Placeholder 3"/>
          <p:cNvSpPr>
            <a:spLocks noGrp="1"/>
          </p:cNvSpPr>
          <p:nvPr>
            <p:ph type="sldNum" sz="quarter" idx="5"/>
          </p:nvPr>
        </p:nvSpPr>
        <p:spPr/>
        <p:txBody>
          <a:bodyPr/>
          <a:lstStyle/>
          <a:p>
            <a:fld id="{FF779A07-0229-4A79-A5D1-7A52642B3384}" type="slidenum">
              <a:rPr lang="en-AU" smtClean="0"/>
              <a:t>3</a:t>
            </a:fld>
            <a:endParaRPr lang="en-AU" dirty="0"/>
          </a:p>
        </p:txBody>
      </p:sp>
    </p:spTree>
    <p:extLst>
      <p:ext uri="{BB962C8B-B14F-4D97-AF65-F5344CB8AC3E}">
        <p14:creationId xmlns:p14="http://schemas.microsoft.com/office/powerpoint/2010/main" val="19590041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Not nanometres, and not Newtons per meter!</a:t>
            </a:r>
          </a:p>
        </p:txBody>
      </p:sp>
      <p:sp>
        <p:nvSpPr>
          <p:cNvPr id="4" name="Slide Number Placeholder 3"/>
          <p:cNvSpPr>
            <a:spLocks noGrp="1"/>
          </p:cNvSpPr>
          <p:nvPr>
            <p:ph type="sldNum" sz="quarter" idx="5"/>
          </p:nvPr>
        </p:nvSpPr>
        <p:spPr/>
        <p:txBody>
          <a:bodyPr/>
          <a:lstStyle/>
          <a:p>
            <a:fld id="{FF779A07-0229-4A79-A5D1-7A52642B3384}" type="slidenum">
              <a:rPr lang="en-AU" smtClean="0"/>
              <a:t>6</a:t>
            </a:fld>
            <a:endParaRPr lang="en-AU" dirty="0"/>
          </a:p>
        </p:txBody>
      </p:sp>
    </p:spTree>
    <p:extLst>
      <p:ext uri="{BB962C8B-B14F-4D97-AF65-F5344CB8AC3E}">
        <p14:creationId xmlns:p14="http://schemas.microsoft.com/office/powerpoint/2010/main" val="17791687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F1 – greatest ‘r’ value, perpendicular to line of action.</a:t>
            </a:r>
          </a:p>
        </p:txBody>
      </p:sp>
      <p:sp>
        <p:nvSpPr>
          <p:cNvPr id="4" name="Slide Number Placeholder 3"/>
          <p:cNvSpPr>
            <a:spLocks noGrp="1"/>
          </p:cNvSpPr>
          <p:nvPr>
            <p:ph type="sldNum" sz="quarter" idx="5"/>
          </p:nvPr>
        </p:nvSpPr>
        <p:spPr/>
        <p:txBody>
          <a:bodyPr/>
          <a:lstStyle/>
          <a:p>
            <a:fld id="{FF779A07-0229-4A79-A5D1-7A52642B3384}" type="slidenum">
              <a:rPr lang="en-AU" smtClean="0"/>
              <a:t>9</a:t>
            </a:fld>
            <a:endParaRPr lang="en-AU" dirty="0"/>
          </a:p>
        </p:txBody>
      </p:sp>
    </p:spTree>
    <p:extLst>
      <p:ext uri="{BB962C8B-B14F-4D97-AF65-F5344CB8AC3E}">
        <p14:creationId xmlns:p14="http://schemas.microsoft.com/office/powerpoint/2010/main" val="6529488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Hammer – left (greater distance from pivot point, either wrist or ball-joint of arm). Wrench – B (greater ‘r’ value).</a:t>
            </a:r>
          </a:p>
        </p:txBody>
      </p:sp>
      <p:sp>
        <p:nvSpPr>
          <p:cNvPr id="4" name="Slide Number Placeholder 3"/>
          <p:cNvSpPr>
            <a:spLocks noGrp="1"/>
          </p:cNvSpPr>
          <p:nvPr>
            <p:ph type="sldNum" sz="quarter" idx="5"/>
          </p:nvPr>
        </p:nvSpPr>
        <p:spPr/>
        <p:txBody>
          <a:bodyPr/>
          <a:lstStyle/>
          <a:p>
            <a:fld id="{FF779A07-0229-4A79-A5D1-7A52642B3384}" type="slidenum">
              <a:rPr lang="en-AU" smtClean="0"/>
              <a:t>10</a:t>
            </a:fld>
            <a:endParaRPr lang="en-AU" dirty="0"/>
          </a:p>
        </p:txBody>
      </p:sp>
    </p:spTree>
    <p:extLst>
      <p:ext uri="{BB962C8B-B14F-4D97-AF65-F5344CB8AC3E}">
        <p14:creationId xmlns:p14="http://schemas.microsoft.com/office/powerpoint/2010/main" val="21525649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Bigger wheel – larger ‘r’ value from centre to wheel (where hands apply force), therefore more torque generated to turn larger vehicle. Less of an issue now with the advent of power steering.</a:t>
            </a:r>
          </a:p>
        </p:txBody>
      </p:sp>
      <p:sp>
        <p:nvSpPr>
          <p:cNvPr id="4" name="Slide Number Placeholder 3"/>
          <p:cNvSpPr>
            <a:spLocks noGrp="1"/>
          </p:cNvSpPr>
          <p:nvPr>
            <p:ph type="sldNum" sz="quarter" idx="5"/>
          </p:nvPr>
        </p:nvSpPr>
        <p:spPr/>
        <p:txBody>
          <a:bodyPr/>
          <a:lstStyle/>
          <a:p>
            <a:fld id="{FF779A07-0229-4A79-A5D1-7A52642B3384}" type="slidenum">
              <a:rPr lang="en-AU" smtClean="0"/>
              <a:t>11</a:t>
            </a:fld>
            <a:endParaRPr lang="en-AU" dirty="0"/>
          </a:p>
        </p:txBody>
      </p:sp>
    </p:spTree>
    <p:extLst>
      <p:ext uri="{BB962C8B-B14F-4D97-AF65-F5344CB8AC3E}">
        <p14:creationId xmlns:p14="http://schemas.microsoft.com/office/powerpoint/2010/main" val="19250913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COM is at the beak, so is very easy to balance there.</a:t>
            </a:r>
          </a:p>
        </p:txBody>
      </p:sp>
      <p:sp>
        <p:nvSpPr>
          <p:cNvPr id="4" name="Slide Number Placeholder 3"/>
          <p:cNvSpPr>
            <a:spLocks noGrp="1"/>
          </p:cNvSpPr>
          <p:nvPr>
            <p:ph type="sldNum" sz="quarter" idx="5"/>
          </p:nvPr>
        </p:nvSpPr>
        <p:spPr/>
        <p:txBody>
          <a:bodyPr/>
          <a:lstStyle/>
          <a:p>
            <a:fld id="{FF779A07-0229-4A79-A5D1-7A52642B3384}" type="slidenum">
              <a:rPr lang="en-AU" smtClean="0"/>
              <a:t>21</a:t>
            </a:fld>
            <a:endParaRPr lang="en-AU" dirty="0"/>
          </a:p>
        </p:txBody>
      </p:sp>
    </p:spTree>
    <p:extLst>
      <p:ext uri="{BB962C8B-B14F-4D97-AF65-F5344CB8AC3E}">
        <p14:creationId xmlns:p14="http://schemas.microsoft.com/office/powerpoint/2010/main" val="30298633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Women &amp; children tend to have better balance due to lower COM. Four-legged creatures can run faster due to lower COM, but also wider base (4 legs vs. 2).</a:t>
            </a:r>
          </a:p>
        </p:txBody>
      </p:sp>
      <p:sp>
        <p:nvSpPr>
          <p:cNvPr id="4" name="Slide Number Placeholder 3"/>
          <p:cNvSpPr>
            <a:spLocks noGrp="1"/>
          </p:cNvSpPr>
          <p:nvPr>
            <p:ph type="sldNum" sz="quarter" idx="5"/>
          </p:nvPr>
        </p:nvSpPr>
        <p:spPr/>
        <p:txBody>
          <a:bodyPr/>
          <a:lstStyle/>
          <a:p>
            <a:fld id="{FF779A07-0229-4A79-A5D1-7A52642B3384}" type="slidenum">
              <a:rPr lang="en-AU" smtClean="0"/>
              <a:t>22</a:t>
            </a:fld>
            <a:endParaRPr lang="en-AU" dirty="0"/>
          </a:p>
        </p:txBody>
      </p:sp>
    </p:spTree>
    <p:extLst>
      <p:ext uri="{BB962C8B-B14F-4D97-AF65-F5344CB8AC3E}">
        <p14:creationId xmlns:p14="http://schemas.microsoft.com/office/powerpoint/2010/main" val="20427977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2C1820-42C5-4DD8-8A2E-18E27237D76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U"/>
          </a:p>
        </p:txBody>
      </p:sp>
      <p:sp>
        <p:nvSpPr>
          <p:cNvPr id="3" name="Subtitle 2">
            <a:extLst>
              <a:ext uri="{FF2B5EF4-FFF2-40B4-BE49-F238E27FC236}">
                <a16:creationId xmlns:a16="http://schemas.microsoft.com/office/drawing/2014/main" id="{18FCC39C-157D-45CE-9EF1-67B72B5208D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4" name="Date Placeholder 3">
            <a:extLst>
              <a:ext uri="{FF2B5EF4-FFF2-40B4-BE49-F238E27FC236}">
                <a16:creationId xmlns:a16="http://schemas.microsoft.com/office/drawing/2014/main" id="{84EA0274-E3FF-4E0D-9362-6D855EB9D578}"/>
              </a:ext>
            </a:extLst>
          </p:cNvPr>
          <p:cNvSpPr>
            <a:spLocks noGrp="1"/>
          </p:cNvSpPr>
          <p:nvPr>
            <p:ph type="dt" sz="half" idx="10"/>
          </p:nvPr>
        </p:nvSpPr>
        <p:spPr/>
        <p:txBody>
          <a:bodyPr/>
          <a:lstStyle/>
          <a:p>
            <a:fld id="{BEDA3048-AF35-4C27-834B-748F9B8983A2}" type="datetimeFigureOut">
              <a:rPr lang="en-AU" smtClean="0"/>
              <a:t>22/03/2022</a:t>
            </a:fld>
            <a:endParaRPr lang="en-AU" dirty="0"/>
          </a:p>
        </p:txBody>
      </p:sp>
      <p:sp>
        <p:nvSpPr>
          <p:cNvPr id="5" name="Footer Placeholder 4">
            <a:extLst>
              <a:ext uri="{FF2B5EF4-FFF2-40B4-BE49-F238E27FC236}">
                <a16:creationId xmlns:a16="http://schemas.microsoft.com/office/drawing/2014/main" id="{0650E006-B29E-4B4A-894B-911D7FF6BC1C}"/>
              </a:ext>
            </a:extLst>
          </p:cNvPr>
          <p:cNvSpPr>
            <a:spLocks noGrp="1"/>
          </p:cNvSpPr>
          <p:nvPr>
            <p:ph type="ftr" sz="quarter" idx="11"/>
          </p:nvPr>
        </p:nvSpPr>
        <p:spPr/>
        <p:txBody>
          <a:bodyPr/>
          <a:lstStyle/>
          <a:p>
            <a:endParaRPr lang="en-AU" dirty="0"/>
          </a:p>
        </p:txBody>
      </p:sp>
      <p:sp>
        <p:nvSpPr>
          <p:cNvPr id="6" name="Slide Number Placeholder 5">
            <a:extLst>
              <a:ext uri="{FF2B5EF4-FFF2-40B4-BE49-F238E27FC236}">
                <a16:creationId xmlns:a16="http://schemas.microsoft.com/office/drawing/2014/main" id="{353A4AF4-F7D0-43F7-98C7-8FBD25821183}"/>
              </a:ext>
            </a:extLst>
          </p:cNvPr>
          <p:cNvSpPr>
            <a:spLocks noGrp="1"/>
          </p:cNvSpPr>
          <p:nvPr>
            <p:ph type="sldNum" sz="quarter" idx="12"/>
          </p:nvPr>
        </p:nvSpPr>
        <p:spPr/>
        <p:txBody>
          <a:bodyPr/>
          <a:lstStyle/>
          <a:p>
            <a:fld id="{7B6EB3EC-5AFA-41E0-982D-77AECC4D63FC}" type="slidenum">
              <a:rPr lang="en-AU" smtClean="0"/>
              <a:t>‹#›</a:t>
            </a:fld>
            <a:endParaRPr lang="en-AU" dirty="0"/>
          </a:p>
        </p:txBody>
      </p:sp>
    </p:spTree>
    <p:extLst>
      <p:ext uri="{BB962C8B-B14F-4D97-AF65-F5344CB8AC3E}">
        <p14:creationId xmlns:p14="http://schemas.microsoft.com/office/powerpoint/2010/main" val="9363788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1F17C7-7B60-4169-AEF0-16BEA40DE442}"/>
              </a:ext>
            </a:extLst>
          </p:cNvPr>
          <p:cNvSpPr>
            <a:spLocks noGrp="1"/>
          </p:cNvSpPr>
          <p:nvPr>
            <p:ph type="title"/>
          </p:nvPr>
        </p:nvSpPr>
        <p:spPr/>
        <p:txBody>
          <a:bodyPr/>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7433B1D9-26D8-40E9-A5A0-52DA8DEC2FE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748820DE-D4D5-4E2B-8028-44BE0CE05712}"/>
              </a:ext>
            </a:extLst>
          </p:cNvPr>
          <p:cNvSpPr>
            <a:spLocks noGrp="1"/>
          </p:cNvSpPr>
          <p:nvPr>
            <p:ph type="dt" sz="half" idx="10"/>
          </p:nvPr>
        </p:nvSpPr>
        <p:spPr/>
        <p:txBody>
          <a:bodyPr/>
          <a:lstStyle/>
          <a:p>
            <a:fld id="{BEDA3048-AF35-4C27-834B-748F9B8983A2}" type="datetimeFigureOut">
              <a:rPr lang="en-AU" smtClean="0"/>
              <a:t>22/03/2022</a:t>
            </a:fld>
            <a:endParaRPr lang="en-AU" dirty="0"/>
          </a:p>
        </p:txBody>
      </p:sp>
      <p:sp>
        <p:nvSpPr>
          <p:cNvPr id="5" name="Footer Placeholder 4">
            <a:extLst>
              <a:ext uri="{FF2B5EF4-FFF2-40B4-BE49-F238E27FC236}">
                <a16:creationId xmlns:a16="http://schemas.microsoft.com/office/drawing/2014/main" id="{284B074E-5CE1-470D-A231-6A5C0ECB05C5}"/>
              </a:ext>
            </a:extLst>
          </p:cNvPr>
          <p:cNvSpPr>
            <a:spLocks noGrp="1"/>
          </p:cNvSpPr>
          <p:nvPr>
            <p:ph type="ftr" sz="quarter" idx="11"/>
          </p:nvPr>
        </p:nvSpPr>
        <p:spPr/>
        <p:txBody>
          <a:bodyPr/>
          <a:lstStyle/>
          <a:p>
            <a:endParaRPr lang="en-AU" dirty="0"/>
          </a:p>
        </p:txBody>
      </p:sp>
      <p:sp>
        <p:nvSpPr>
          <p:cNvPr id="6" name="Slide Number Placeholder 5">
            <a:extLst>
              <a:ext uri="{FF2B5EF4-FFF2-40B4-BE49-F238E27FC236}">
                <a16:creationId xmlns:a16="http://schemas.microsoft.com/office/drawing/2014/main" id="{7D6B244B-12D4-46D2-A109-790533431AB3}"/>
              </a:ext>
            </a:extLst>
          </p:cNvPr>
          <p:cNvSpPr>
            <a:spLocks noGrp="1"/>
          </p:cNvSpPr>
          <p:nvPr>
            <p:ph type="sldNum" sz="quarter" idx="12"/>
          </p:nvPr>
        </p:nvSpPr>
        <p:spPr/>
        <p:txBody>
          <a:bodyPr/>
          <a:lstStyle/>
          <a:p>
            <a:fld id="{7B6EB3EC-5AFA-41E0-982D-77AECC4D63FC}" type="slidenum">
              <a:rPr lang="en-AU" smtClean="0"/>
              <a:t>‹#›</a:t>
            </a:fld>
            <a:endParaRPr lang="en-AU" dirty="0"/>
          </a:p>
        </p:txBody>
      </p:sp>
    </p:spTree>
    <p:extLst>
      <p:ext uri="{BB962C8B-B14F-4D97-AF65-F5344CB8AC3E}">
        <p14:creationId xmlns:p14="http://schemas.microsoft.com/office/powerpoint/2010/main" val="21160272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AFC0B44-A617-4792-BD47-996D664F3B1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6968776A-99AD-4379-8C46-7042C7052A6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DB0DC19B-F25F-4B8F-85D0-876F36971A9A}"/>
              </a:ext>
            </a:extLst>
          </p:cNvPr>
          <p:cNvSpPr>
            <a:spLocks noGrp="1"/>
          </p:cNvSpPr>
          <p:nvPr>
            <p:ph type="dt" sz="half" idx="10"/>
          </p:nvPr>
        </p:nvSpPr>
        <p:spPr/>
        <p:txBody>
          <a:bodyPr/>
          <a:lstStyle/>
          <a:p>
            <a:fld id="{BEDA3048-AF35-4C27-834B-748F9B8983A2}" type="datetimeFigureOut">
              <a:rPr lang="en-AU" smtClean="0"/>
              <a:t>22/03/2022</a:t>
            </a:fld>
            <a:endParaRPr lang="en-AU" dirty="0"/>
          </a:p>
        </p:txBody>
      </p:sp>
      <p:sp>
        <p:nvSpPr>
          <p:cNvPr id="5" name="Footer Placeholder 4">
            <a:extLst>
              <a:ext uri="{FF2B5EF4-FFF2-40B4-BE49-F238E27FC236}">
                <a16:creationId xmlns:a16="http://schemas.microsoft.com/office/drawing/2014/main" id="{8CC1F937-4053-4B13-91FF-F7B9424227C2}"/>
              </a:ext>
            </a:extLst>
          </p:cNvPr>
          <p:cNvSpPr>
            <a:spLocks noGrp="1"/>
          </p:cNvSpPr>
          <p:nvPr>
            <p:ph type="ftr" sz="quarter" idx="11"/>
          </p:nvPr>
        </p:nvSpPr>
        <p:spPr/>
        <p:txBody>
          <a:bodyPr/>
          <a:lstStyle/>
          <a:p>
            <a:endParaRPr lang="en-AU" dirty="0"/>
          </a:p>
        </p:txBody>
      </p:sp>
      <p:sp>
        <p:nvSpPr>
          <p:cNvPr id="6" name="Slide Number Placeholder 5">
            <a:extLst>
              <a:ext uri="{FF2B5EF4-FFF2-40B4-BE49-F238E27FC236}">
                <a16:creationId xmlns:a16="http://schemas.microsoft.com/office/drawing/2014/main" id="{01F0087E-7F50-419B-8E39-59F153D81189}"/>
              </a:ext>
            </a:extLst>
          </p:cNvPr>
          <p:cNvSpPr>
            <a:spLocks noGrp="1"/>
          </p:cNvSpPr>
          <p:nvPr>
            <p:ph type="sldNum" sz="quarter" idx="12"/>
          </p:nvPr>
        </p:nvSpPr>
        <p:spPr/>
        <p:txBody>
          <a:bodyPr/>
          <a:lstStyle/>
          <a:p>
            <a:fld id="{7B6EB3EC-5AFA-41E0-982D-77AECC4D63FC}" type="slidenum">
              <a:rPr lang="en-AU" smtClean="0"/>
              <a:t>‹#›</a:t>
            </a:fld>
            <a:endParaRPr lang="en-AU" dirty="0"/>
          </a:p>
        </p:txBody>
      </p:sp>
    </p:spTree>
    <p:extLst>
      <p:ext uri="{BB962C8B-B14F-4D97-AF65-F5344CB8AC3E}">
        <p14:creationId xmlns:p14="http://schemas.microsoft.com/office/powerpoint/2010/main" val="29020858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8DD7E9-07FE-4198-AD0C-879DF78380D0}"/>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6961EC4E-FC72-42DC-975F-BE76654A179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0615CA7E-4A6A-44EB-9384-0EAF7723523E}"/>
              </a:ext>
            </a:extLst>
          </p:cNvPr>
          <p:cNvSpPr>
            <a:spLocks noGrp="1"/>
          </p:cNvSpPr>
          <p:nvPr>
            <p:ph type="dt" sz="half" idx="10"/>
          </p:nvPr>
        </p:nvSpPr>
        <p:spPr/>
        <p:txBody>
          <a:bodyPr/>
          <a:lstStyle/>
          <a:p>
            <a:fld id="{BEDA3048-AF35-4C27-834B-748F9B8983A2}" type="datetimeFigureOut">
              <a:rPr lang="en-AU" smtClean="0"/>
              <a:t>22/03/2022</a:t>
            </a:fld>
            <a:endParaRPr lang="en-AU" dirty="0"/>
          </a:p>
        </p:txBody>
      </p:sp>
      <p:sp>
        <p:nvSpPr>
          <p:cNvPr id="5" name="Footer Placeholder 4">
            <a:extLst>
              <a:ext uri="{FF2B5EF4-FFF2-40B4-BE49-F238E27FC236}">
                <a16:creationId xmlns:a16="http://schemas.microsoft.com/office/drawing/2014/main" id="{04AD70BD-785C-4827-B43C-3002BD8CF830}"/>
              </a:ext>
            </a:extLst>
          </p:cNvPr>
          <p:cNvSpPr>
            <a:spLocks noGrp="1"/>
          </p:cNvSpPr>
          <p:nvPr>
            <p:ph type="ftr" sz="quarter" idx="11"/>
          </p:nvPr>
        </p:nvSpPr>
        <p:spPr/>
        <p:txBody>
          <a:bodyPr/>
          <a:lstStyle/>
          <a:p>
            <a:endParaRPr lang="en-AU" dirty="0"/>
          </a:p>
        </p:txBody>
      </p:sp>
      <p:sp>
        <p:nvSpPr>
          <p:cNvPr id="6" name="Slide Number Placeholder 5">
            <a:extLst>
              <a:ext uri="{FF2B5EF4-FFF2-40B4-BE49-F238E27FC236}">
                <a16:creationId xmlns:a16="http://schemas.microsoft.com/office/drawing/2014/main" id="{426B24C7-7E29-436C-B35F-C88506A8B63A}"/>
              </a:ext>
            </a:extLst>
          </p:cNvPr>
          <p:cNvSpPr>
            <a:spLocks noGrp="1"/>
          </p:cNvSpPr>
          <p:nvPr>
            <p:ph type="sldNum" sz="quarter" idx="12"/>
          </p:nvPr>
        </p:nvSpPr>
        <p:spPr/>
        <p:txBody>
          <a:bodyPr/>
          <a:lstStyle/>
          <a:p>
            <a:fld id="{7B6EB3EC-5AFA-41E0-982D-77AECC4D63FC}" type="slidenum">
              <a:rPr lang="en-AU" smtClean="0"/>
              <a:t>‹#›</a:t>
            </a:fld>
            <a:endParaRPr lang="en-AU" dirty="0"/>
          </a:p>
        </p:txBody>
      </p:sp>
    </p:spTree>
    <p:extLst>
      <p:ext uri="{BB962C8B-B14F-4D97-AF65-F5344CB8AC3E}">
        <p14:creationId xmlns:p14="http://schemas.microsoft.com/office/powerpoint/2010/main" val="1408926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E69264-F7C3-4188-86E2-E56387D583C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U"/>
          </a:p>
        </p:txBody>
      </p:sp>
      <p:sp>
        <p:nvSpPr>
          <p:cNvPr id="3" name="Text Placeholder 2">
            <a:extLst>
              <a:ext uri="{FF2B5EF4-FFF2-40B4-BE49-F238E27FC236}">
                <a16:creationId xmlns:a16="http://schemas.microsoft.com/office/drawing/2014/main" id="{0E911DDF-777A-471D-9638-BF19E7A6A42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AC71B2D-0828-490C-AC8A-0C6CC6C2B077}"/>
              </a:ext>
            </a:extLst>
          </p:cNvPr>
          <p:cNvSpPr>
            <a:spLocks noGrp="1"/>
          </p:cNvSpPr>
          <p:nvPr>
            <p:ph type="dt" sz="half" idx="10"/>
          </p:nvPr>
        </p:nvSpPr>
        <p:spPr/>
        <p:txBody>
          <a:bodyPr/>
          <a:lstStyle/>
          <a:p>
            <a:fld id="{BEDA3048-AF35-4C27-834B-748F9B8983A2}" type="datetimeFigureOut">
              <a:rPr lang="en-AU" smtClean="0"/>
              <a:t>22/03/2022</a:t>
            </a:fld>
            <a:endParaRPr lang="en-AU" dirty="0"/>
          </a:p>
        </p:txBody>
      </p:sp>
      <p:sp>
        <p:nvSpPr>
          <p:cNvPr id="5" name="Footer Placeholder 4">
            <a:extLst>
              <a:ext uri="{FF2B5EF4-FFF2-40B4-BE49-F238E27FC236}">
                <a16:creationId xmlns:a16="http://schemas.microsoft.com/office/drawing/2014/main" id="{1CDB8553-3AA0-403E-A73F-D0B844CD13A9}"/>
              </a:ext>
            </a:extLst>
          </p:cNvPr>
          <p:cNvSpPr>
            <a:spLocks noGrp="1"/>
          </p:cNvSpPr>
          <p:nvPr>
            <p:ph type="ftr" sz="quarter" idx="11"/>
          </p:nvPr>
        </p:nvSpPr>
        <p:spPr/>
        <p:txBody>
          <a:bodyPr/>
          <a:lstStyle/>
          <a:p>
            <a:endParaRPr lang="en-AU" dirty="0"/>
          </a:p>
        </p:txBody>
      </p:sp>
      <p:sp>
        <p:nvSpPr>
          <p:cNvPr id="6" name="Slide Number Placeholder 5">
            <a:extLst>
              <a:ext uri="{FF2B5EF4-FFF2-40B4-BE49-F238E27FC236}">
                <a16:creationId xmlns:a16="http://schemas.microsoft.com/office/drawing/2014/main" id="{B056F125-67C0-40BD-B532-411208AB7F62}"/>
              </a:ext>
            </a:extLst>
          </p:cNvPr>
          <p:cNvSpPr>
            <a:spLocks noGrp="1"/>
          </p:cNvSpPr>
          <p:nvPr>
            <p:ph type="sldNum" sz="quarter" idx="12"/>
          </p:nvPr>
        </p:nvSpPr>
        <p:spPr/>
        <p:txBody>
          <a:bodyPr/>
          <a:lstStyle/>
          <a:p>
            <a:fld id="{7B6EB3EC-5AFA-41E0-982D-77AECC4D63FC}" type="slidenum">
              <a:rPr lang="en-AU" smtClean="0"/>
              <a:t>‹#›</a:t>
            </a:fld>
            <a:endParaRPr lang="en-AU" dirty="0"/>
          </a:p>
        </p:txBody>
      </p:sp>
    </p:spTree>
    <p:extLst>
      <p:ext uri="{BB962C8B-B14F-4D97-AF65-F5344CB8AC3E}">
        <p14:creationId xmlns:p14="http://schemas.microsoft.com/office/powerpoint/2010/main" val="41113034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682118-D242-4171-BEDD-5E87278B5D08}"/>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380CFDF1-4581-4C61-92FD-CB36FA931C2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a:extLst>
              <a:ext uri="{FF2B5EF4-FFF2-40B4-BE49-F238E27FC236}">
                <a16:creationId xmlns:a16="http://schemas.microsoft.com/office/drawing/2014/main" id="{43B1ED4D-F01B-45D7-BC77-3C5C3932801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a:extLst>
              <a:ext uri="{FF2B5EF4-FFF2-40B4-BE49-F238E27FC236}">
                <a16:creationId xmlns:a16="http://schemas.microsoft.com/office/drawing/2014/main" id="{CC1DF1AD-EEE7-44DA-84CE-F3D01587C623}"/>
              </a:ext>
            </a:extLst>
          </p:cNvPr>
          <p:cNvSpPr>
            <a:spLocks noGrp="1"/>
          </p:cNvSpPr>
          <p:nvPr>
            <p:ph type="dt" sz="half" idx="10"/>
          </p:nvPr>
        </p:nvSpPr>
        <p:spPr/>
        <p:txBody>
          <a:bodyPr/>
          <a:lstStyle/>
          <a:p>
            <a:fld id="{BEDA3048-AF35-4C27-834B-748F9B8983A2}" type="datetimeFigureOut">
              <a:rPr lang="en-AU" smtClean="0"/>
              <a:t>22/03/2022</a:t>
            </a:fld>
            <a:endParaRPr lang="en-AU" dirty="0"/>
          </a:p>
        </p:txBody>
      </p:sp>
      <p:sp>
        <p:nvSpPr>
          <p:cNvPr id="6" name="Footer Placeholder 5">
            <a:extLst>
              <a:ext uri="{FF2B5EF4-FFF2-40B4-BE49-F238E27FC236}">
                <a16:creationId xmlns:a16="http://schemas.microsoft.com/office/drawing/2014/main" id="{557DDAE7-C908-48BC-AA60-33E270FB3515}"/>
              </a:ext>
            </a:extLst>
          </p:cNvPr>
          <p:cNvSpPr>
            <a:spLocks noGrp="1"/>
          </p:cNvSpPr>
          <p:nvPr>
            <p:ph type="ftr" sz="quarter" idx="11"/>
          </p:nvPr>
        </p:nvSpPr>
        <p:spPr/>
        <p:txBody>
          <a:bodyPr/>
          <a:lstStyle/>
          <a:p>
            <a:endParaRPr lang="en-AU" dirty="0"/>
          </a:p>
        </p:txBody>
      </p:sp>
      <p:sp>
        <p:nvSpPr>
          <p:cNvPr id="7" name="Slide Number Placeholder 6">
            <a:extLst>
              <a:ext uri="{FF2B5EF4-FFF2-40B4-BE49-F238E27FC236}">
                <a16:creationId xmlns:a16="http://schemas.microsoft.com/office/drawing/2014/main" id="{ECFAD794-B2E6-48F4-90F8-5B7CC70E22AA}"/>
              </a:ext>
            </a:extLst>
          </p:cNvPr>
          <p:cNvSpPr>
            <a:spLocks noGrp="1"/>
          </p:cNvSpPr>
          <p:nvPr>
            <p:ph type="sldNum" sz="quarter" idx="12"/>
          </p:nvPr>
        </p:nvSpPr>
        <p:spPr/>
        <p:txBody>
          <a:bodyPr/>
          <a:lstStyle/>
          <a:p>
            <a:fld id="{7B6EB3EC-5AFA-41E0-982D-77AECC4D63FC}" type="slidenum">
              <a:rPr lang="en-AU" smtClean="0"/>
              <a:t>‹#›</a:t>
            </a:fld>
            <a:endParaRPr lang="en-AU" dirty="0"/>
          </a:p>
        </p:txBody>
      </p:sp>
    </p:spTree>
    <p:extLst>
      <p:ext uri="{BB962C8B-B14F-4D97-AF65-F5344CB8AC3E}">
        <p14:creationId xmlns:p14="http://schemas.microsoft.com/office/powerpoint/2010/main" val="42532164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1438D-C3DB-44B5-ADA4-F035C91E050A}"/>
              </a:ext>
            </a:extLst>
          </p:cNvPr>
          <p:cNvSpPr>
            <a:spLocks noGrp="1"/>
          </p:cNvSpPr>
          <p:nvPr>
            <p:ph type="title"/>
          </p:nvPr>
        </p:nvSpPr>
        <p:spPr>
          <a:xfrm>
            <a:off x="839788" y="365125"/>
            <a:ext cx="10515600" cy="1325563"/>
          </a:xfrm>
        </p:spPr>
        <p:txBody>
          <a:bodyPr/>
          <a:lstStyle/>
          <a:p>
            <a:r>
              <a:rPr lang="en-US"/>
              <a:t>Click to edit Master title style</a:t>
            </a:r>
            <a:endParaRPr lang="en-AU"/>
          </a:p>
        </p:txBody>
      </p:sp>
      <p:sp>
        <p:nvSpPr>
          <p:cNvPr id="3" name="Text Placeholder 2">
            <a:extLst>
              <a:ext uri="{FF2B5EF4-FFF2-40B4-BE49-F238E27FC236}">
                <a16:creationId xmlns:a16="http://schemas.microsoft.com/office/drawing/2014/main" id="{E2E6DD33-731F-49B5-AF92-EC3F216F722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77DFCF9-6BB6-42EA-91CB-EE5B108D7B7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a:extLst>
              <a:ext uri="{FF2B5EF4-FFF2-40B4-BE49-F238E27FC236}">
                <a16:creationId xmlns:a16="http://schemas.microsoft.com/office/drawing/2014/main" id="{5A6E265C-2D6B-4162-8397-4B53A5E47AC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E3E6036-ABB3-477A-932A-9D8C2CBB178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a:extLst>
              <a:ext uri="{FF2B5EF4-FFF2-40B4-BE49-F238E27FC236}">
                <a16:creationId xmlns:a16="http://schemas.microsoft.com/office/drawing/2014/main" id="{1AE54BD9-B39F-4A97-9D90-9F46C107B956}"/>
              </a:ext>
            </a:extLst>
          </p:cNvPr>
          <p:cNvSpPr>
            <a:spLocks noGrp="1"/>
          </p:cNvSpPr>
          <p:nvPr>
            <p:ph type="dt" sz="half" idx="10"/>
          </p:nvPr>
        </p:nvSpPr>
        <p:spPr/>
        <p:txBody>
          <a:bodyPr/>
          <a:lstStyle/>
          <a:p>
            <a:fld id="{BEDA3048-AF35-4C27-834B-748F9B8983A2}" type="datetimeFigureOut">
              <a:rPr lang="en-AU" smtClean="0"/>
              <a:t>22/03/2022</a:t>
            </a:fld>
            <a:endParaRPr lang="en-AU" dirty="0"/>
          </a:p>
        </p:txBody>
      </p:sp>
      <p:sp>
        <p:nvSpPr>
          <p:cNvPr id="8" name="Footer Placeholder 7">
            <a:extLst>
              <a:ext uri="{FF2B5EF4-FFF2-40B4-BE49-F238E27FC236}">
                <a16:creationId xmlns:a16="http://schemas.microsoft.com/office/drawing/2014/main" id="{FB6205EB-B916-46E5-95BC-2007678C7533}"/>
              </a:ext>
            </a:extLst>
          </p:cNvPr>
          <p:cNvSpPr>
            <a:spLocks noGrp="1"/>
          </p:cNvSpPr>
          <p:nvPr>
            <p:ph type="ftr" sz="quarter" idx="11"/>
          </p:nvPr>
        </p:nvSpPr>
        <p:spPr/>
        <p:txBody>
          <a:bodyPr/>
          <a:lstStyle/>
          <a:p>
            <a:endParaRPr lang="en-AU" dirty="0"/>
          </a:p>
        </p:txBody>
      </p:sp>
      <p:sp>
        <p:nvSpPr>
          <p:cNvPr id="9" name="Slide Number Placeholder 8">
            <a:extLst>
              <a:ext uri="{FF2B5EF4-FFF2-40B4-BE49-F238E27FC236}">
                <a16:creationId xmlns:a16="http://schemas.microsoft.com/office/drawing/2014/main" id="{6DE7E1A2-6053-466B-963C-75C8A658CBA9}"/>
              </a:ext>
            </a:extLst>
          </p:cNvPr>
          <p:cNvSpPr>
            <a:spLocks noGrp="1"/>
          </p:cNvSpPr>
          <p:nvPr>
            <p:ph type="sldNum" sz="quarter" idx="12"/>
          </p:nvPr>
        </p:nvSpPr>
        <p:spPr/>
        <p:txBody>
          <a:bodyPr/>
          <a:lstStyle/>
          <a:p>
            <a:fld id="{7B6EB3EC-5AFA-41E0-982D-77AECC4D63FC}" type="slidenum">
              <a:rPr lang="en-AU" smtClean="0"/>
              <a:t>‹#›</a:t>
            </a:fld>
            <a:endParaRPr lang="en-AU" dirty="0"/>
          </a:p>
        </p:txBody>
      </p:sp>
    </p:spTree>
    <p:extLst>
      <p:ext uri="{BB962C8B-B14F-4D97-AF65-F5344CB8AC3E}">
        <p14:creationId xmlns:p14="http://schemas.microsoft.com/office/powerpoint/2010/main" val="28061537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56C16-BA09-4183-A5F9-EE445C2138F3}"/>
              </a:ext>
            </a:extLst>
          </p:cNvPr>
          <p:cNvSpPr>
            <a:spLocks noGrp="1"/>
          </p:cNvSpPr>
          <p:nvPr>
            <p:ph type="title"/>
          </p:nvPr>
        </p:nvSpPr>
        <p:spPr/>
        <p:txBody>
          <a:bodyPr/>
          <a:lstStyle/>
          <a:p>
            <a:r>
              <a:rPr lang="en-US"/>
              <a:t>Click to edit Master title style</a:t>
            </a:r>
            <a:endParaRPr lang="en-AU"/>
          </a:p>
        </p:txBody>
      </p:sp>
      <p:sp>
        <p:nvSpPr>
          <p:cNvPr id="3" name="Date Placeholder 2">
            <a:extLst>
              <a:ext uri="{FF2B5EF4-FFF2-40B4-BE49-F238E27FC236}">
                <a16:creationId xmlns:a16="http://schemas.microsoft.com/office/drawing/2014/main" id="{F1AEEA49-F4D5-4A46-94D0-E22A155B0195}"/>
              </a:ext>
            </a:extLst>
          </p:cNvPr>
          <p:cNvSpPr>
            <a:spLocks noGrp="1"/>
          </p:cNvSpPr>
          <p:nvPr>
            <p:ph type="dt" sz="half" idx="10"/>
          </p:nvPr>
        </p:nvSpPr>
        <p:spPr/>
        <p:txBody>
          <a:bodyPr/>
          <a:lstStyle/>
          <a:p>
            <a:fld id="{BEDA3048-AF35-4C27-834B-748F9B8983A2}" type="datetimeFigureOut">
              <a:rPr lang="en-AU" smtClean="0"/>
              <a:t>22/03/2022</a:t>
            </a:fld>
            <a:endParaRPr lang="en-AU" dirty="0"/>
          </a:p>
        </p:txBody>
      </p:sp>
      <p:sp>
        <p:nvSpPr>
          <p:cNvPr id="4" name="Footer Placeholder 3">
            <a:extLst>
              <a:ext uri="{FF2B5EF4-FFF2-40B4-BE49-F238E27FC236}">
                <a16:creationId xmlns:a16="http://schemas.microsoft.com/office/drawing/2014/main" id="{67EA2F92-8FED-4B38-ADDC-D3B3EE8A3EF7}"/>
              </a:ext>
            </a:extLst>
          </p:cNvPr>
          <p:cNvSpPr>
            <a:spLocks noGrp="1"/>
          </p:cNvSpPr>
          <p:nvPr>
            <p:ph type="ftr" sz="quarter" idx="11"/>
          </p:nvPr>
        </p:nvSpPr>
        <p:spPr/>
        <p:txBody>
          <a:bodyPr/>
          <a:lstStyle/>
          <a:p>
            <a:endParaRPr lang="en-AU" dirty="0"/>
          </a:p>
        </p:txBody>
      </p:sp>
      <p:sp>
        <p:nvSpPr>
          <p:cNvPr id="5" name="Slide Number Placeholder 4">
            <a:extLst>
              <a:ext uri="{FF2B5EF4-FFF2-40B4-BE49-F238E27FC236}">
                <a16:creationId xmlns:a16="http://schemas.microsoft.com/office/drawing/2014/main" id="{BDE79AB2-6750-4ED2-A12B-D0B6D38D8DEB}"/>
              </a:ext>
            </a:extLst>
          </p:cNvPr>
          <p:cNvSpPr>
            <a:spLocks noGrp="1"/>
          </p:cNvSpPr>
          <p:nvPr>
            <p:ph type="sldNum" sz="quarter" idx="12"/>
          </p:nvPr>
        </p:nvSpPr>
        <p:spPr/>
        <p:txBody>
          <a:bodyPr/>
          <a:lstStyle/>
          <a:p>
            <a:fld id="{7B6EB3EC-5AFA-41E0-982D-77AECC4D63FC}" type="slidenum">
              <a:rPr lang="en-AU" smtClean="0"/>
              <a:t>‹#›</a:t>
            </a:fld>
            <a:endParaRPr lang="en-AU" dirty="0"/>
          </a:p>
        </p:txBody>
      </p:sp>
    </p:spTree>
    <p:extLst>
      <p:ext uri="{BB962C8B-B14F-4D97-AF65-F5344CB8AC3E}">
        <p14:creationId xmlns:p14="http://schemas.microsoft.com/office/powerpoint/2010/main" val="7075413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24E0EC-3830-49A1-B503-FA7B3440DA04}"/>
              </a:ext>
            </a:extLst>
          </p:cNvPr>
          <p:cNvSpPr>
            <a:spLocks noGrp="1"/>
          </p:cNvSpPr>
          <p:nvPr>
            <p:ph type="dt" sz="half" idx="10"/>
          </p:nvPr>
        </p:nvSpPr>
        <p:spPr/>
        <p:txBody>
          <a:bodyPr/>
          <a:lstStyle/>
          <a:p>
            <a:fld id="{BEDA3048-AF35-4C27-834B-748F9B8983A2}" type="datetimeFigureOut">
              <a:rPr lang="en-AU" smtClean="0"/>
              <a:t>22/03/2022</a:t>
            </a:fld>
            <a:endParaRPr lang="en-AU" dirty="0"/>
          </a:p>
        </p:txBody>
      </p:sp>
      <p:sp>
        <p:nvSpPr>
          <p:cNvPr id="3" name="Footer Placeholder 2">
            <a:extLst>
              <a:ext uri="{FF2B5EF4-FFF2-40B4-BE49-F238E27FC236}">
                <a16:creationId xmlns:a16="http://schemas.microsoft.com/office/drawing/2014/main" id="{7FADF6F6-8AE2-4BDB-9D09-4977D86279A9}"/>
              </a:ext>
            </a:extLst>
          </p:cNvPr>
          <p:cNvSpPr>
            <a:spLocks noGrp="1"/>
          </p:cNvSpPr>
          <p:nvPr>
            <p:ph type="ftr" sz="quarter" idx="11"/>
          </p:nvPr>
        </p:nvSpPr>
        <p:spPr/>
        <p:txBody>
          <a:bodyPr/>
          <a:lstStyle/>
          <a:p>
            <a:endParaRPr lang="en-AU" dirty="0"/>
          </a:p>
        </p:txBody>
      </p:sp>
      <p:sp>
        <p:nvSpPr>
          <p:cNvPr id="4" name="Slide Number Placeholder 3">
            <a:extLst>
              <a:ext uri="{FF2B5EF4-FFF2-40B4-BE49-F238E27FC236}">
                <a16:creationId xmlns:a16="http://schemas.microsoft.com/office/drawing/2014/main" id="{965D6E94-2A49-4549-A33A-6A21E153D0AC}"/>
              </a:ext>
            </a:extLst>
          </p:cNvPr>
          <p:cNvSpPr>
            <a:spLocks noGrp="1"/>
          </p:cNvSpPr>
          <p:nvPr>
            <p:ph type="sldNum" sz="quarter" idx="12"/>
          </p:nvPr>
        </p:nvSpPr>
        <p:spPr/>
        <p:txBody>
          <a:bodyPr/>
          <a:lstStyle/>
          <a:p>
            <a:fld id="{7B6EB3EC-5AFA-41E0-982D-77AECC4D63FC}" type="slidenum">
              <a:rPr lang="en-AU" smtClean="0"/>
              <a:t>‹#›</a:t>
            </a:fld>
            <a:endParaRPr lang="en-AU" dirty="0"/>
          </a:p>
        </p:txBody>
      </p:sp>
    </p:spTree>
    <p:extLst>
      <p:ext uri="{BB962C8B-B14F-4D97-AF65-F5344CB8AC3E}">
        <p14:creationId xmlns:p14="http://schemas.microsoft.com/office/powerpoint/2010/main" val="19024685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D0633-5F7D-4069-A5BD-960FA059DC8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Content Placeholder 2">
            <a:extLst>
              <a:ext uri="{FF2B5EF4-FFF2-40B4-BE49-F238E27FC236}">
                <a16:creationId xmlns:a16="http://schemas.microsoft.com/office/drawing/2014/main" id="{1028AF40-BD51-4BA8-ACB4-386E9B6BB1E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a:extLst>
              <a:ext uri="{FF2B5EF4-FFF2-40B4-BE49-F238E27FC236}">
                <a16:creationId xmlns:a16="http://schemas.microsoft.com/office/drawing/2014/main" id="{1F80A73C-937A-43A0-AF76-48F0F76E480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989382A-1067-411A-A758-D841651237A7}"/>
              </a:ext>
            </a:extLst>
          </p:cNvPr>
          <p:cNvSpPr>
            <a:spLocks noGrp="1"/>
          </p:cNvSpPr>
          <p:nvPr>
            <p:ph type="dt" sz="half" idx="10"/>
          </p:nvPr>
        </p:nvSpPr>
        <p:spPr/>
        <p:txBody>
          <a:bodyPr/>
          <a:lstStyle/>
          <a:p>
            <a:fld id="{BEDA3048-AF35-4C27-834B-748F9B8983A2}" type="datetimeFigureOut">
              <a:rPr lang="en-AU" smtClean="0"/>
              <a:t>22/03/2022</a:t>
            </a:fld>
            <a:endParaRPr lang="en-AU" dirty="0"/>
          </a:p>
        </p:txBody>
      </p:sp>
      <p:sp>
        <p:nvSpPr>
          <p:cNvPr id="6" name="Footer Placeholder 5">
            <a:extLst>
              <a:ext uri="{FF2B5EF4-FFF2-40B4-BE49-F238E27FC236}">
                <a16:creationId xmlns:a16="http://schemas.microsoft.com/office/drawing/2014/main" id="{5C6ECE4F-D5AA-4AE5-A730-F6DF7C3D7CB4}"/>
              </a:ext>
            </a:extLst>
          </p:cNvPr>
          <p:cNvSpPr>
            <a:spLocks noGrp="1"/>
          </p:cNvSpPr>
          <p:nvPr>
            <p:ph type="ftr" sz="quarter" idx="11"/>
          </p:nvPr>
        </p:nvSpPr>
        <p:spPr/>
        <p:txBody>
          <a:bodyPr/>
          <a:lstStyle/>
          <a:p>
            <a:endParaRPr lang="en-AU" dirty="0"/>
          </a:p>
        </p:txBody>
      </p:sp>
      <p:sp>
        <p:nvSpPr>
          <p:cNvPr id="7" name="Slide Number Placeholder 6">
            <a:extLst>
              <a:ext uri="{FF2B5EF4-FFF2-40B4-BE49-F238E27FC236}">
                <a16:creationId xmlns:a16="http://schemas.microsoft.com/office/drawing/2014/main" id="{A1A6413D-0A4C-4BEC-8F48-A954DB07BB55}"/>
              </a:ext>
            </a:extLst>
          </p:cNvPr>
          <p:cNvSpPr>
            <a:spLocks noGrp="1"/>
          </p:cNvSpPr>
          <p:nvPr>
            <p:ph type="sldNum" sz="quarter" idx="12"/>
          </p:nvPr>
        </p:nvSpPr>
        <p:spPr/>
        <p:txBody>
          <a:bodyPr/>
          <a:lstStyle/>
          <a:p>
            <a:fld id="{7B6EB3EC-5AFA-41E0-982D-77AECC4D63FC}" type="slidenum">
              <a:rPr lang="en-AU" smtClean="0"/>
              <a:t>‹#›</a:t>
            </a:fld>
            <a:endParaRPr lang="en-AU" dirty="0"/>
          </a:p>
        </p:txBody>
      </p:sp>
    </p:spTree>
    <p:extLst>
      <p:ext uri="{BB962C8B-B14F-4D97-AF65-F5344CB8AC3E}">
        <p14:creationId xmlns:p14="http://schemas.microsoft.com/office/powerpoint/2010/main" val="5190954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EACB8-320C-4915-A189-7448BCAFB23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Picture Placeholder 2">
            <a:extLst>
              <a:ext uri="{FF2B5EF4-FFF2-40B4-BE49-F238E27FC236}">
                <a16:creationId xmlns:a16="http://schemas.microsoft.com/office/drawing/2014/main" id="{E9015A21-CE84-4EB7-8D49-D6D7F51EB2D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dirty="0"/>
          </a:p>
        </p:txBody>
      </p:sp>
      <p:sp>
        <p:nvSpPr>
          <p:cNvPr id="4" name="Text Placeholder 3">
            <a:extLst>
              <a:ext uri="{FF2B5EF4-FFF2-40B4-BE49-F238E27FC236}">
                <a16:creationId xmlns:a16="http://schemas.microsoft.com/office/drawing/2014/main" id="{8E31CDA7-236A-40E2-AEA1-B199F9287B8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9FD5D1A-B91D-433C-9C44-630F9CE8E505}"/>
              </a:ext>
            </a:extLst>
          </p:cNvPr>
          <p:cNvSpPr>
            <a:spLocks noGrp="1"/>
          </p:cNvSpPr>
          <p:nvPr>
            <p:ph type="dt" sz="half" idx="10"/>
          </p:nvPr>
        </p:nvSpPr>
        <p:spPr/>
        <p:txBody>
          <a:bodyPr/>
          <a:lstStyle/>
          <a:p>
            <a:fld id="{BEDA3048-AF35-4C27-834B-748F9B8983A2}" type="datetimeFigureOut">
              <a:rPr lang="en-AU" smtClean="0"/>
              <a:t>22/03/2022</a:t>
            </a:fld>
            <a:endParaRPr lang="en-AU" dirty="0"/>
          </a:p>
        </p:txBody>
      </p:sp>
      <p:sp>
        <p:nvSpPr>
          <p:cNvPr id="6" name="Footer Placeholder 5">
            <a:extLst>
              <a:ext uri="{FF2B5EF4-FFF2-40B4-BE49-F238E27FC236}">
                <a16:creationId xmlns:a16="http://schemas.microsoft.com/office/drawing/2014/main" id="{B2B7841E-5FAB-42B9-A439-3206194EEDEC}"/>
              </a:ext>
            </a:extLst>
          </p:cNvPr>
          <p:cNvSpPr>
            <a:spLocks noGrp="1"/>
          </p:cNvSpPr>
          <p:nvPr>
            <p:ph type="ftr" sz="quarter" idx="11"/>
          </p:nvPr>
        </p:nvSpPr>
        <p:spPr/>
        <p:txBody>
          <a:bodyPr/>
          <a:lstStyle/>
          <a:p>
            <a:endParaRPr lang="en-AU" dirty="0"/>
          </a:p>
        </p:txBody>
      </p:sp>
      <p:sp>
        <p:nvSpPr>
          <p:cNvPr id="7" name="Slide Number Placeholder 6">
            <a:extLst>
              <a:ext uri="{FF2B5EF4-FFF2-40B4-BE49-F238E27FC236}">
                <a16:creationId xmlns:a16="http://schemas.microsoft.com/office/drawing/2014/main" id="{39693AEB-2D3C-4192-861B-9D3BDA853F36}"/>
              </a:ext>
            </a:extLst>
          </p:cNvPr>
          <p:cNvSpPr>
            <a:spLocks noGrp="1"/>
          </p:cNvSpPr>
          <p:nvPr>
            <p:ph type="sldNum" sz="quarter" idx="12"/>
          </p:nvPr>
        </p:nvSpPr>
        <p:spPr/>
        <p:txBody>
          <a:bodyPr/>
          <a:lstStyle/>
          <a:p>
            <a:fld id="{7B6EB3EC-5AFA-41E0-982D-77AECC4D63FC}" type="slidenum">
              <a:rPr lang="en-AU" smtClean="0"/>
              <a:t>‹#›</a:t>
            </a:fld>
            <a:endParaRPr lang="en-AU" dirty="0"/>
          </a:p>
        </p:txBody>
      </p:sp>
    </p:spTree>
    <p:extLst>
      <p:ext uri="{BB962C8B-B14F-4D97-AF65-F5344CB8AC3E}">
        <p14:creationId xmlns:p14="http://schemas.microsoft.com/office/powerpoint/2010/main" val="37441378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6C3111F-283D-4386-8279-7CEFAB06AE3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a:extLst>
              <a:ext uri="{FF2B5EF4-FFF2-40B4-BE49-F238E27FC236}">
                <a16:creationId xmlns:a16="http://schemas.microsoft.com/office/drawing/2014/main" id="{98993B12-C0BB-49B5-A2B9-65D3EB62AD6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D82E43AF-6C53-49FC-98F0-20E86349AAB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EDA3048-AF35-4C27-834B-748F9B8983A2}" type="datetimeFigureOut">
              <a:rPr lang="en-AU" smtClean="0"/>
              <a:t>22/03/2022</a:t>
            </a:fld>
            <a:endParaRPr lang="en-AU" dirty="0"/>
          </a:p>
        </p:txBody>
      </p:sp>
      <p:sp>
        <p:nvSpPr>
          <p:cNvPr id="5" name="Footer Placeholder 4">
            <a:extLst>
              <a:ext uri="{FF2B5EF4-FFF2-40B4-BE49-F238E27FC236}">
                <a16:creationId xmlns:a16="http://schemas.microsoft.com/office/drawing/2014/main" id="{8419113E-DC53-4CD6-BF27-AE7901D255C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dirty="0"/>
          </a:p>
        </p:txBody>
      </p:sp>
      <p:sp>
        <p:nvSpPr>
          <p:cNvPr id="6" name="Slide Number Placeholder 5">
            <a:extLst>
              <a:ext uri="{FF2B5EF4-FFF2-40B4-BE49-F238E27FC236}">
                <a16:creationId xmlns:a16="http://schemas.microsoft.com/office/drawing/2014/main" id="{6E1CD941-AAB7-4FF0-B438-C7EDAD8352D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B6EB3EC-5AFA-41E0-982D-77AECC4D63FC}" type="slidenum">
              <a:rPr lang="en-AU" smtClean="0"/>
              <a:t>‹#›</a:t>
            </a:fld>
            <a:endParaRPr lang="en-AU" dirty="0"/>
          </a:p>
        </p:txBody>
      </p:sp>
    </p:spTree>
    <p:extLst>
      <p:ext uri="{BB962C8B-B14F-4D97-AF65-F5344CB8AC3E}">
        <p14:creationId xmlns:p14="http://schemas.microsoft.com/office/powerpoint/2010/main" val="219220898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160.png"/></Relationships>
</file>

<file path=ppt/slides/_rels/slide13.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0.png"/><Relationship Id="rId7" Type="http://schemas.openxmlformats.org/officeDocument/2006/relationships/image" Target="../media/image21.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0.png"/><Relationship Id="rId9" Type="http://schemas.openxmlformats.org/officeDocument/2006/relationships/image" Target="../media/image23.png"/></Relationships>
</file>

<file path=ppt/slides/_rels/slide14.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4.png"/><Relationship Id="rId7" Type="http://schemas.openxmlformats.org/officeDocument/2006/relationships/image" Target="../media/image21.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2.jpg"/></Relationships>
</file>

<file path=ppt/slides/_rels/slide17.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5.gi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6.gi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2.gif"/><Relationship Id="rId2" Type="http://schemas.openxmlformats.org/officeDocument/2006/relationships/image" Target="../media/image41.gi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61.png"/><Relationship Id="rId4" Type="http://schemas.openxmlformats.org/officeDocument/2006/relationships/image" Target="../media/image60.png"/></Relationships>
</file>

<file path=ppt/slides/_rels/slide3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6.xml"/><Relationship Id="rId5" Type="http://schemas.openxmlformats.org/officeDocument/2006/relationships/image" Target="../media/image54.png"/><Relationship Id="rId4" Type="http://schemas.openxmlformats.org/officeDocument/2006/relationships/image" Target="../media/image53.png"/></Relationships>
</file>

<file path=ppt/slides/_rels/slide3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308DFC-0BA5-4D2F-8357-8ABDFDD39608}"/>
              </a:ext>
            </a:extLst>
          </p:cNvPr>
          <p:cNvSpPr>
            <a:spLocks noGrp="1"/>
          </p:cNvSpPr>
          <p:nvPr>
            <p:ph type="ctrTitle"/>
          </p:nvPr>
        </p:nvSpPr>
        <p:spPr>
          <a:xfrm>
            <a:off x="1524000" y="248572"/>
            <a:ext cx="9144000" cy="1423709"/>
          </a:xfrm>
        </p:spPr>
        <p:txBody>
          <a:bodyPr/>
          <a:lstStyle/>
          <a:p>
            <a:r>
              <a:rPr lang="en-AU" b="1" u="sng" dirty="0"/>
              <a:t>TORQUE</a:t>
            </a:r>
          </a:p>
        </p:txBody>
      </p:sp>
      <p:sp>
        <p:nvSpPr>
          <p:cNvPr id="3" name="Subtitle 2">
            <a:extLst>
              <a:ext uri="{FF2B5EF4-FFF2-40B4-BE49-F238E27FC236}">
                <a16:creationId xmlns:a16="http://schemas.microsoft.com/office/drawing/2014/main" id="{F8C9A7E4-77BD-4C48-88F9-81ECEF35E309}"/>
              </a:ext>
            </a:extLst>
          </p:cNvPr>
          <p:cNvSpPr>
            <a:spLocks noGrp="1"/>
          </p:cNvSpPr>
          <p:nvPr>
            <p:ph type="subTitle" idx="1"/>
          </p:nvPr>
        </p:nvSpPr>
        <p:spPr>
          <a:xfrm>
            <a:off x="1524000" y="1764357"/>
            <a:ext cx="9144000" cy="605979"/>
          </a:xfrm>
        </p:spPr>
        <p:txBody>
          <a:bodyPr/>
          <a:lstStyle/>
          <a:p>
            <a:r>
              <a:rPr lang="en-AU" dirty="0"/>
              <a:t>A Turning Effect</a:t>
            </a:r>
          </a:p>
        </p:txBody>
      </p:sp>
      <p:pic>
        <p:nvPicPr>
          <p:cNvPr id="5" name="Picture 4">
            <a:extLst>
              <a:ext uri="{FF2B5EF4-FFF2-40B4-BE49-F238E27FC236}">
                <a16:creationId xmlns:a16="http://schemas.microsoft.com/office/drawing/2014/main" id="{06EA0E0A-B8D0-4319-B4F2-D04CB137B9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75902" y="2797779"/>
            <a:ext cx="3240195" cy="3379772"/>
          </a:xfrm>
          <a:prstGeom prst="rect">
            <a:avLst/>
          </a:prstGeom>
        </p:spPr>
      </p:pic>
    </p:spTree>
    <p:extLst>
      <p:ext uri="{BB962C8B-B14F-4D97-AF65-F5344CB8AC3E}">
        <p14:creationId xmlns:p14="http://schemas.microsoft.com/office/powerpoint/2010/main" val="15433474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7C2DC7-9F70-49E1-A809-E6A51576FF51}"/>
              </a:ext>
            </a:extLst>
          </p:cNvPr>
          <p:cNvSpPr>
            <a:spLocks noGrp="1"/>
          </p:cNvSpPr>
          <p:nvPr>
            <p:ph type="title"/>
          </p:nvPr>
        </p:nvSpPr>
        <p:spPr/>
        <p:txBody>
          <a:bodyPr/>
          <a:lstStyle/>
          <a:p>
            <a:r>
              <a:rPr lang="en-AU" u="sng" dirty="0"/>
              <a:t>EVERYDAY APPLICATIONS</a:t>
            </a:r>
          </a:p>
        </p:txBody>
      </p:sp>
      <p:sp>
        <p:nvSpPr>
          <p:cNvPr id="3" name="Content Placeholder 2">
            <a:extLst>
              <a:ext uri="{FF2B5EF4-FFF2-40B4-BE49-F238E27FC236}">
                <a16:creationId xmlns:a16="http://schemas.microsoft.com/office/drawing/2014/main" id="{05FD5C79-FA15-443E-859E-40868A6B453E}"/>
              </a:ext>
            </a:extLst>
          </p:cNvPr>
          <p:cNvSpPr>
            <a:spLocks noGrp="1"/>
          </p:cNvSpPr>
          <p:nvPr>
            <p:ph idx="1"/>
          </p:nvPr>
        </p:nvSpPr>
        <p:spPr>
          <a:xfrm>
            <a:off x="838200" y="1825625"/>
            <a:ext cx="10515600" cy="4450888"/>
          </a:xfrm>
        </p:spPr>
        <p:txBody>
          <a:bodyPr>
            <a:normAutofit/>
          </a:bodyPr>
          <a:lstStyle/>
          <a:p>
            <a:r>
              <a:rPr lang="en-AU" dirty="0"/>
              <a:t>Which is the best way to hold a hammer?</a:t>
            </a:r>
          </a:p>
          <a:p>
            <a:endParaRPr lang="en-AU" dirty="0"/>
          </a:p>
          <a:p>
            <a:endParaRPr lang="en-AU" dirty="0"/>
          </a:p>
          <a:p>
            <a:endParaRPr lang="en-AU" dirty="0"/>
          </a:p>
          <a:p>
            <a:endParaRPr lang="en-AU" dirty="0"/>
          </a:p>
          <a:p>
            <a:r>
              <a:rPr lang="en-AU" dirty="0"/>
              <a:t>Which is the best place to hold a wrench?</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30B153A-B4EC-4FB2-9E69-099A63404420}"/>
                  </a:ext>
                </a:extLst>
              </p:cNvPr>
              <p:cNvSpPr txBox="1"/>
              <p:nvPr/>
            </p:nvSpPr>
            <p:spPr>
              <a:xfrm>
                <a:off x="10141442" y="658574"/>
                <a:ext cx="1344920" cy="369332"/>
              </a:xfrm>
              <a:prstGeom prst="rect">
                <a:avLst/>
              </a:prstGeom>
              <a:noFill/>
              <a:ln>
                <a:solidFill>
                  <a:srgbClr val="FF0000"/>
                </a:solid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AU" sz="2400" b="1" i="1" smtClean="0">
                          <a:solidFill>
                            <a:srgbClr val="FF0000"/>
                          </a:solidFill>
                          <a:latin typeface="Cambria Math" panose="02040503050406030204" pitchFamily="18" charset="0"/>
                          <a:ea typeface="Cambria Math" panose="02040503050406030204" pitchFamily="18" charset="0"/>
                        </a:rPr>
                        <m:t>𝝉</m:t>
                      </m:r>
                      <m:r>
                        <a:rPr lang="en-AU" sz="2400" b="1" i="1" smtClean="0">
                          <a:solidFill>
                            <a:srgbClr val="FF0000"/>
                          </a:solidFill>
                          <a:latin typeface="Cambria Math" panose="02040503050406030204" pitchFamily="18" charset="0"/>
                          <a:ea typeface="Cambria Math" panose="02040503050406030204" pitchFamily="18" charset="0"/>
                        </a:rPr>
                        <m:t>=</m:t>
                      </m:r>
                      <m:r>
                        <a:rPr lang="en-AU" sz="2400" b="1" i="1" smtClean="0">
                          <a:solidFill>
                            <a:srgbClr val="FF0000"/>
                          </a:solidFill>
                          <a:latin typeface="Cambria Math" panose="02040503050406030204" pitchFamily="18" charset="0"/>
                          <a:ea typeface="Cambria Math" panose="02040503050406030204" pitchFamily="18" charset="0"/>
                        </a:rPr>
                        <m:t>𝒓</m:t>
                      </m:r>
                      <m:r>
                        <a:rPr lang="en-AU" sz="2400" b="1" i="1" smtClean="0">
                          <a:solidFill>
                            <a:srgbClr val="FF0000"/>
                          </a:solidFill>
                          <a:latin typeface="Cambria Math" panose="02040503050406030204" pitchFamily="18" charset="0"/>
                          <a:ea typeface="Cambria Math" panose="02040503050406030204" pitchFamily="18" charset="0"/>
                        </a:rPr>
                        <m:t>×</m:t>
                      </m:r>
                      <m:r>
                        <a:rPr lang="en-AU" sz="2400" b="1" i="1" smtClean="0">
                          <a:solidFill>
                            <a:srgbClr val="FF0000"/>
                          </a:solidFill>
                          <a:latin typeface="Cambria Math" panose="02040503050406030204" pitchFamily="18" charset="0"/>
                          <a:ea typeface="Cambria Math" panose="02040503050406030204" pitchFamily="18" charset="0"/>
                        </a:rPr>
                        <m:t>𝑭</m:t>
                      </m:r>
                    </m:oMath>
                  </m:oMathPara>
                </a14:m>
                <a:endParaRPr lang="en-AU" sz="2400" b="1" dirty="0">
                  <a:solidFill>
                    <a:srgbClr val="FF0000"/>
                  </a:solidFill>
                </a:endParaRPr>
              </a:p>
            </p:txBody>
          </p:sp>
        </mc:Choice>
        <mc:Fallback xmlns="">
          <p:sp>
            <p:nvSpPr>
              <p:cNvPr id="7" name="TextBox 6">
                <a:extLst>
                  <a:ext uri="{FF2B5EF4-FFF2-40B4-BE49-F238E27FC236}">
                    <a16:creationId xmlns:a16="http://schemas.microsoft.com/office/drawing/2014/main" id="{330B153A-B4EC-4FB2-9E69-099A63404420}"/>
                  </a:ext>
                </a:extLst>
              </p:cNvPr>
              <p:cNvSpPr txBox="1">
                <a:spLocks noRot="1" noChangeAspect="1" noMove="1" noResize="1" noEditPoints="1" noAdjustHandles="1" noChangeArrowheads="1" noChangeShapeType="1" noTextEdit="1"/>
              </p:cNvSpPr>
              <p:nvPr/>
            </p:nvSpPr>
            <p:spPr>
              <a:xfrm>
                <a:off x="10141442" y="658574"/>
                <a:ext cx="1344920" cy="369332"/>
              </a:xfrm>
              <a:prstGeom prst="rect">
                <a:avLst/>
              </a:prstGeom>
              <a:blipFill>
                <a:blip r:embed="rId3"/>
                <a:stretch>
                  <a:fillRect l="-2252" r="-4505" b="-4762"/>
                </a:stretch>
              </a:blipFill>
              <a:ln>
                <a:solidFill>
                  <a:srgbClr val="FF0000"/>
                </a:solidFill>
              </a:ln>
            </p:spPr>
            <p:txBody>
              <a:bodyPr/>
              <a:lstStyle/>
              <a:p>
                <a:r>
                  <a:rPr lang="en-AU">
                    <a:noFill/>
                  </a:rPr>
                  <a:t> </a:t>
                </a:r>
              </a:p>
            </p:txBody>
          </p:sp>
        </mc:Fallback>
      </mc:AlternateContent>
      <p:pic>
        <p:nvPicPr>
          <p:cNvPr id="6" name="Picture 5">
            <a:extLst>
              <a:ext uri="{FF2B5EF4-FFF2-40B4-BE49-F238E27FC236}">
                <a16:creationId xmlns:a16="http://schemas.microsoft.com/office/drawing/2014/main" id="{4ACA3A66-D780-48AC-818F-E713A27B19AA}"/>
              </a:ext>
            </a:extLst>
          </p:cNvPr>
          <p:cNvPicPr>
            <a:picLocks noChangeAspect="1"/>
          </p:cNvPicPr>
          <p:nvPr/>
        </p:nvPicPr>
        <p:blipFill>
          <a:blip r:embed="rId4"/>
          <a:stretch>
            <a:fillRect/>
          </a:stretch>
        </p:blipFill>
        <p:spPr>
          <a:xfrm>
            <a:off x="4500585" y="2424175"/>
            <a:ext cx="3190829" cy="1493729"/>
          </a:xfrm>
          <a:prstGeom prst="rect">
            <a:avLst/>
          </a:prstGeom>
        </p:spPr>
      </p:pic>
      <p:pic>
        <p:nvPicPr>
          <p:cNvPr id="8" name="Picture 7">
            <a:extLst>
              <a:ext uri="{FF2B5EF4-FFF2-40B4-BE49-F238E27FC236}">
                <a16:creationId xmlns:a16="http://schemas.microsoft.com/office/drawing/2014/main" id="{4F6BC313-1FBD-4484-A8FE-D93C0FA7D01E}"/>
              </a:ext>
            </a:extLst>
          </p:cNvPr>
          <p:cNvPicPr>
            <a:picLocks noChangeAspect="1"/>
          </p:cNvPicPr>
          <p:nvPr/>
        </p:nvPicPr>
        <p:blipFill>
          <a:blip r:embed="rId5"/>
          <a:stretch>
            <a:fillRect/>
          </a:stretch>
        </p:blipFill>
        <p:spPr>
          <a:xfrm>
            <a:off x="4243386" y="5211300"/>
            <a:ext cx="3705225" cy="1200150"/>
          </a:xfrm>
          <a:prstGeom prst="rect">
            <a:avLst/>
          </a:prstGeom>
        </p:spPr>
      </p:pic>
    </p:spTree>
    <p:extLst>
      <p:ext uri="{BB962C8B-B14F-4D97-AF65-F5344CB8AC3E}">
        <p14:creationId xmlns:p14="http://schemas.microsoft.com/office/powerpoint/2010/main" val="10556535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3">
                                            <p:txEl>
                                              <p:pRg st="5" end="5"/>
                                            </p:txEl>
                                          </p:spTgt>
                                        </p:tgtEl>
                                        <p:attrNameLst>
                                          <p:attrName>style.visibility</p:attrName>
                                        </p:attrNameLst>
                                      </p:cBhvr>
                                      <p:to>
                                        <p:strVal val="visible"/>
                                      </p:to>
                                    </p:set>
                                    <p:animEffect transition="in" filter="fade">
                                      <p:cBhvr>
                                        <p:cTn id="16" dur="500"/>
                                        <p:tgtEl>
                                          <p:spTgt spid="3">
                                            <p:txEl>
                                              <p:pRg st="5" end="5"/>
                                            </p:txEl>
                                          </p:spTgt>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7C2DC7-9F70-49E1-A809-E6A51576FF51}"/>
              </a:ext>
            </a:extLst>
          </p:cNvPr>
          <p:cNvSpPr>
            <a:spLocks noGrp="1"/>
          </p:cNvSpPr>
          <p:nvPr>
            <p:ph type="title"/>
          </p:nvPr>
        </p:nvSpPr>
        <p:spPr/>
        <p:txBody>
          <a:bodyPr/>
          <a:lstStyle/>
          <a:p>
            <a:r>
              <a:rPr lang="en-AU" u="sng" dirty="0"/>
              <a:t>EVERYDAY APPLICATIONS</a:t>
            </a:r>
          </a:p>
        </p:txBody>
      </p:sp>
      <p:sp>
        <p:nvSpPr>
          <p:cNvPr id="3" name="Content Placeholder 2">
            <a:extLst>
              <a:ext uri="{FF2B5EF4-FFF2-40B4-BE49-F238E27FC236}">
                <a16:creationId xmlns:a16="http://schemas.microsoft.com/office/drawing/2014/main" id="{05FD5C79-FA15-443E-859E-40868A6B453E}"/>
              </a:ext>
            </a:extLst>
          </p:cNvPr>
          <p:cNvSpPr>
            <a:spLocks noGrp="1"/>
          </p:cNvSpPr>
          <p:nvPr>
            <p:ph idx="1"/>
          </p:nvPr>
        </p:nvSpPr>
        <p:spPr>
          <a:xfrm>
            <a:off x="838200" y="1825625"/>
            <a:ext cx="10515600" cy="4450888"/>
          </a:xfrm>
        </p:spPr>
        <p:txBody>
          <a:bodyPr>
            <a:normAutofit/>
          </a:bodyPr>
          <a:lstStyle/>
          <a:p>
            <a:r>
              <a:rPr lang="en-AU" dirty="0"/>
              <a:t>Which is the best steering wheel for a bus or truck?</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30B153A-B4EC-4FB2-9E69-099A63404420}"/>
                  </a:ext>
                </a:extLst>
              </p:cNvPr>
              <p:cNvSpPr txBox="1"/>
              <p:nvPr/>
            </p:nvSpPr>
            <p:spPr>
              <a:xfrm>
                <a:off x="10141442" y="658574"/>
                <a:ext cx="1344920" cy="369332"/>
              </a:xfrm>
              <a:prstGeom prst="rect">
                <a:avLst/>
              </a:prstGeom>
              <a:noFill/>
              <a:ln>
                <a:solidFill>
                  <a:srgbClr val="FF0000"/>
                </a:solid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AU" sz="2400" b="1" i="1" smtClean="0">
                          <a:solidFill>
                            <a:srgbClr val="FF0000"/>
                          </a:solidFill>
                          <a:latin typeface="Cambria Math" panose="02040503050406030204" pitchFamily="18" charset="0"/>
                          <a:ea typeface="Cambria Math" panose="02040503050406030204" pitchFamily="18" charset="0"/>
                        </a:rPr>
                        <m:t>𝝉</m:t>
                      </m:r>
                      <m:r>
                        <a:rPr lang="en-AU" sz="2400" b="1" i="1" smtClean="0">
                          <a:solidFill>
                            <a:srgbClr val="FF0000"/>
                          </a:solidFill>
                          <a:latin typeface="Cambria Math" panose="02040503050406030204" pitchFamily="18" charset="0"/>
                          <a:ea typeface="Cambria Math" panose="02040503050406030204" pitchFamily="18" charset="0"/>
                        </a:rPr>
                        <m:t>=</m:t>
                      </m:r>
                      <m:r>
                        <a:rPr lang="en-AU" sz="2400" b="1" i="1" smtClean="0">
                          <a:solidFill>
                            <a:srgbClr val="FF0000"/>
                          </a:solidFill>
                          <a:latin typeface="Cambria Math" panose="02040503050406030204" pitchFamily="18" charset="0"/>
                          <a:ea typeface="Cambria Math" panose="02040503050406030204" pitchFamily="18" charset="0"/>
                        </a:rPr>
                        <m:t>𝒓</m:t>
                      </m:r>
                      <m:r>
                        <a:rPr lang="en-AU" sz="2400" b="1" i="1" smtClean="0">
                          <a:solidFill>
                            <a:srgbClr val="FF0000"/>
                          </a:solidFill>
                          <a:latin typeface="Cambria Math" panose="02040503050406030204" pitchFamily="18" charset="0"/>
                          <a:ea typeface="Cambria Math" panose="02040503050406030204" pitchFamily="18" charset="0"/>
                        </a:rPr>
                        <m:t>×</m:t>
                      </m:r>
                      <m:r>
                        <a:rPr lang="en-AU" sz="2400" b="1" i="1" smtClean="0">
                          <a:solidFill>
                            <a:srgbClr val="FF0000"/>
                          </a:solidFill>
                          <a:latin typeface="Cambria Math" panose="02040503050406030204" pitchFamily="18" charset="0"/>
                          <a:ea typeface="Cambria Math" panose="02040503050406030204" pitchFamily="18" charset="0"/>
                        </a:rPr>
                        <m:t>𝑭</m:t>
                      </m:r>
                    </m:oMath>
                  </m:oMathPara>
                </a14:m>
                <a:endParaRPr lang="en-AU" sz="2400" b="1" dirty="0">
                  <a:solidFill>
                    <a:srgbClr val="FF0000"/>
                  </a:solidFill>
                </a:endParaRPr>
              </a:p>
            </p:txBody>
          </p:sp>
        </mc:Choice>
        <mc:Fallback xmlns="">
          <p:sp>
            <p:nvSpPr>
              <p:cNvPr id="7" name="TextBox 6">
                <a:extLst>
                  <a:ext uri="{FF2B5EF4-FFF2-40B4-BE49-F238E27FC236}">
                    <a16:creationId xmlns:a16="http://schemas.microsoft.com/office/drawing/2014/main" id="{330B153A-B4EC-4FB2-9E69-099A63404420}"/>
                  </a:ext>
                </a:extLst>
              </p:cNvPr>
              <p:cNvSpPr txBox="1">
                <a:spLocks noRot="1" noChangeAspect="1" noMove="1" noResize="1" noEditPoints="1" noAdjustHandles="1" noChangeArrowheads="1" noChangeShapeType="1" noTextEdit="1"/>
              </p:cNvSpPr>
              <p:nvPr/>
            </p:nvSpPr>
            <p:spPr>
              <a:xfrm>
                <a:off x="10141442" y="658574"/>
                <a:ext cx="1344920" cy="369332"/>
              </a:xfrm>
              <a:prstGeom prst="rect">
                <a:avLst/>
              </a:prstGeom>
              <a:blipFill>
                <a:blip r:embed="rId3"/>
                <a:stretch>
                  <a:fillRect l="-2252" r="-4505" b="-4762"/>
                </a:stretch>
              </a:blipFill>
              <a:ln>
                <a:solidFill>
                  <a:srgbClr val="FF0000"/>
                </a:solidFill>
              </a:ln>
            </p:spPr>
            <p:txBody>
              <a:bodyPr/>
              <a:lstStyle/>
              <a:p>
                <a:r>
                  <a:rPr lang="en-AU">
                    <a:noFill/>
                  </a:rPr>
                  <a:t> </a:t>
                </a:r>
              </a:p>
            </p:txBody>
          </p:sp>
        </mc:Fallback>
      </mc:AlternateContent>
      <p:pic>
        <p:nvPicPr>
          <p:cNvPr id="12" name="Picture 11">
            <a:extLst>
              <a:ext uri="{FF2B5EF4-FFF2-40B4-BE49-F238E27FC236}">
                <a16:creationId xmlns:a16="http://schemas.microsoft.com/office/drawing/2014/main" id="{686F742A-8B70-4527-8493-F169577BA3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61951" y="2399783"/>
            <a:ext cx="3799643" cy="3799643"/>
          </a:xfrm>
          <a:prstGeom prst="rect">
            <a:avLst/>
          </a:prstGeom>
        </p:spPr>
      </p:pic>
      <p:pic>
        <p:nvPicPr>
          <p:cNvPr id="14" name="Picture 13">
            <a:extLst>
              <a:ext uri="{FF2B5EF4-FFF2-40B4-BE49-F238E27FC236}">
                <a16:creationId xmlns:a16="http://schemas.microsoft.com/office/drawing/2014/main" id="{6094C1D9-99C0-40D1-8AFD-131A311A605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65572" y="3567196"/>
            <a:ext cx="1569008" cy="1464816"/>
          </a:xfrm>
          <a:prstGeom prst="rect">
            <a:avLst/>
          </a:prstGeom>
        </p:spPr>
      </p:pic>
    </p:spTree>
    <p:extLst>
      <p:ext uri="{BB962C8B-B14F-4D97-AF65-F5344CB8AC3E}">
        <p14:creationId xmlns:p14="http://schemas.microsoft.com/office/powerpoint/2010/main" val="361696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49" presetClass="entr" presetSubtype="0" decel="100000" fill="hold" nodeType="after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p:cTn id="11" dur="500" fill="hold"/>
                                        <p:tgtEl>
                                          <p:spTgt spid="14"/>
                                        </p:tgtEl>
                                        <p:attrNameLst>
                                          <p:attrName>ppt_w</p:attrName>
                                        </p:attrNameLst>
                                      </p:cBhvr>
                                      <p:tavLst>
                                        <p:tav tm="0">
                                          <p:val>
                                            <p:fltVal val="0"/>
                                          </p:val>
                                        </p:tav>
                                        <p:tav tm="100000">
                                          <p:val>
                                            <p:strVal val="#ppt_w"/>
                                          </p:val>
                                        </p:tav>
                                      </p:tavLst>
                                    </p:anim>
                                    <p:anim calcmode="lin" valueType="num">
                                      <p:cBhvr>
                                        <p:cTn id="12" dur="500" fill="hold"/>
                                        <p:tgtEl>
                                          <p:spTgt spid="14"/>
                                        </p:tgtEl>
                                        <p:attrNameLst>
                                          <p:attrName>ppt_h</p:attrName>
                                        </p:attrNameLst>
                                      </p:cBhvr>
                                      <p:tavLst>
                                        <p:tav tm="0">
                                          <p:val>
                                            <p:fltVal val="0"/>
                                          </p:val>
                                        </p:tav>
                                        <p:tav tm="100000">
                                          <p:val>
                                            <p:strVal val="#ppt_h"/>
                                          </p:val>
                                        </p:tav>
                                      </p:tavLst>
                                    </p:anim>
                                    <p:anim calcmode="lin" valueType="num">
                                      <p:cBhvr>
                                        <p:cTn id="13" dur="500" fill="hold"/>
                                        <p:tgtEl>
                                          <p:spTgt spid="14"/>
                                        </p:tgtEl>
                                        <p:attrNameLst>
                                          <p:attrName>style.rotation</p:attrName>
                                        </p:attrNameLst>
                                      </p:cBhvr>
                                      <p:tavLst>
                                        <p:tav tm="0">
                                          <p:val>
                                            <p:fltVal val="360"/>
                                          </p:val>
                                        </p:tav>
                                        <p:tav tm="100000">
                                          <p:val>
                                            <p:fltVal val="0"/>
                                          </p:val>
                                        </p:tav>
                                      </p:tavLst>
                                    </p:anim>
                                    <p:animEffect transition="in" filter="fade">
                                      <p:cBhvr>
                                        <p:cTn id="14" dur="500"/>
                                        <p:tgtEl>
                                          <p:spTgt spid="14"/>
                                        </p:tgtEl>
                                      </p:cBhvr>
                                    </p:animEffect>
                                  </p:childTnLst>
                                </p:cTn>
                              </p:par>
                            </p:childTnLst>
                          </p:cTn>
                        </p:par>
                        <p:par>
                          <p:cTn id="15" fill="hold">
                            <p:stCondLst>
                              <p:cond delay="1000"/>
                            </p:stCondLst>
                            <p:childTnLst>
                              <p:par>
                                <p:cTn id="16" presetID="49" presetClass="entr" presetSubtype="0" decel="100000" fill="hold" nodeType="afterEffect">
                                  <p:stCondLst>
                                    <p:cond delay="0"/>
                                  </p:stCondLst>
                                  <p:childTnLst>
                                    <p:set>
                                      <p:cBhvr>
                                        <p:cTn id="17" dur="1" fill="hold">
                                          <p:stCondLst>
                                            <p:cond delay="0"/>
                                          </p:stCondLst>
                                        </p:cTn>
                                        <p:tgtEl>
                                          <p:spTgt spid="12"/>
                                        </p:tgtEl>
                                        <p:attrNameLst>
                                          <p:attrName>style.visibility</p:attrName>
                                        </p:attrNameLst>
                                      </p:cBhvr>
                                      <p:to>
                                        <p:strVal val="visible"/>
                                      </p:to>
                                    </p:set>
                                    <p:anim calcmode="lin" valueType="num">
                                      <p:cBhvr>
                                        <p:cTn id="18" dur="500" fill="hold"/>
                                        <p:tgtEl>
                                          <p:spTgt spid="12"/>
                                        </p:tgtEl>
                                        <p:attrNameLst>
                                          <p:attrName>ppt_w</p:attrName>
                                        </p:attrNameLst>
                                      </p:cBhvr>
                                      <p:tavLst>
                                        <p:tav tm="0">
                                          <p:val>
                                            <p:fltVal val="0"/>
                                          </p:val>
                                        </p:tav>
                                        <p:tav tm="100000">
                                          <p:val>
                                            <p:strVal val="#ppt_w"/>
                                          </p:val>
                                        </p:tav>
                                      </p:tavLst>
                                    </p:anim>
                                    <p:anim calcmode="lin" valueType="num">
                                      <p:cBhvr>
                                        <p:cTn id="19" dur="500" fill="hold"/>
                                        <p:tgtEl>
                                          <p:spTgt spid="12"/>
                                        </p:tgtEl>
                                        <p:attrNameLst>
                                          <p:attrName>ppt_h</p:attrName>
                                        </p:attrNameLst>
                                      </p:cBhvr>
                                      <p:tavLst>
                                        <p:tav tm="0">
                                          <p:val>
                                            <p:fltVal val="0"/>
                                          </p:val>
                                        </p:tav>
                                        <p:tav tm="100000">
                                          <p:val>
                                            <p:strVal val="#ppt_h"/>
                                          </p:val>
                                        </p:tav>
                                      </p:tavLst>
                                    </p:anim>
                                    <p:anim calcmode="lin" valueType="num">
                                      <p:cBhvr>
                                        <p:cTn id="20" dur="500" fill="hold"/>
                                        <p:tgtEl>
                                          <p:spTgt spid="12"/>
                                        </p:tgtEl>
                                        <p:attrNameLst>
                                          <p:attrName>style.rotation</p:attrName>
                                        </p:attrNameLst>
                                      </p:cBhvr>
                                      <p:tavLst>
                                        <p:tav tm="0">
                                          <p:val>
                                            <p:fltVal val="360"/>
                                          </p:val>
                                        </p:tav>
                                        <p:tav tm="100000">
                                          <p:val>
                                            <p:fltVal val="0"/>
                                          </p:val>
                                        </p:tav>
                                      </p:tavLst>
                                    </p:anim>
                                    <p:animEffect transition="in" filter="fade">
                                      <p:cBhvr>
                                        <p:cTn id="2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7C2DC7-9F70-49E1-A809-E6A51576FF51}"/>
              </a:ext>
            </a:extLst>
          </p:cNvPr>
          <p:cNvSpPr>
            <a:spLocks noGrp="1"/>
          </p:cNvSpPr>
          <p:nvPr>
            <p:ph type="title"/>
          </p:nvPr>
        </p:nvSpPr>
        <p:spPr/>
        <p:txBody>
          <a:bodyPr/>
          <a:lstStyle/>
          <a:p>
            <a:r>
              <a:rPr lang="en-AU" u="sng" dirty="0"/>
              <a:t>USING THE DIFFERENT DEFINITIONS</a:t>
            </a:r>
          </a:p>
        </p:txBody>
      </p:sp>
      <p:sp>
        <p:nvSpPr>
          <p:cNvPr id="3" name="Content Placeholder 2">
            <a:extLst>
              <a:ext uri="{FF2B5EF4-FFF2-40B4-BE49-F238E27FC236}">
                <a16:creationId xmlns:a16="http://schemas.microsoft.com/office/drawing/2014/main" id="{05FD5C79-FA15-443E-859E-40868A6B453E}"/>
              </a:ext>
            </a:extLst>
          </p:cNvPr>
          <p:cNvSpPr>
            <a:spLocks noGrp="1"/>
          </p:cNvSpPr>
          <p:nvPr>
            <p:ph idx="1"/>
          </p:nvPr>
        </p:nvSpPr>
        <p:spPr>
          <a:xfrm>
            <a:off x="838200" y="1825625"/>
            <a:ext cx="10515600" cy="4450888"/>
          </a:xfrm>
        </p:spPr>
        <p:txBody>
          <a:bodyPr>
            <a:normAutofit/>
          </a:bodyPr>
          <a:lstStyle/>
          <a:p>
            <a:r>
              <a:rPr lang="en-AU" dirty="0"/>
              <a:t>Let’s have a look at a problem (from your books – p.104 onward).</a:t>
            </a:r>
          </a:p>
          <a:p>
            <a:endParaRPr lang="en-AU" dirty="0"/>
          </a:p>
          <a:p>
            <a:endParaRPr lang="en-AU" dirty="0"/>
          </a:p>
          <a:p>
            <a:endParaRPr lang="en-AU" dirty="0"/>
          </a:p>
          <a:p>
            <a:endParaRPr lang="en-AU" dirty="0"/>
          </a:p>
          <a:p>
            <a:endParaRPr lang="en-AU" dirty="0"/>
          </a:p>
          <a:p>
            <a:r>
              <a:rPr lang="en-AU" dirty="0"/>
              <a:t>There are two ways to solve this, using our two ‘different’ equations. Let’s have a look.</a:t>
            </a:r>
          </a:p>
        </p:txBody>
      </p:sp>
      <p:pic>
        <p:nvPicPr>
          <p:cNvPr id="4" name="Picture 3">
            <a:extLst>
              <a:ext uri="{FF2B5EF4-FFF2-40B4-BE49-F238E27FC236}">
                <a16:creationId xmlns:a16="http://schemas.microsoft.com/office/drawing/2014/main" id="{A3A4CA48-0F0C-4B07-9B3C-01AA887BF75C}"/>
              </a:ext>
            </a:extLst>
          </p:cNvPr>
          <p:cNvPicPr>
            <a:picLocks noChangeAspect="1"/>
          </p:cNvPicPr>
          <p:nvPr/>
        </p:nvPicPr>
        <p:blipFill>
          <a:blip r:embed="rId2"/>
          <a:stretch>
            <a:fillRect/>
          </a:stretch>
        </p:blipFill>
        <p:spPr>
          <a:xfrm>
            <a:off x="3006629" y="2436877"/>
            <a:ext cx="6178741" cy="2248244"/>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7E4F2C34-FCBF-4451-8B85-14DD4F9101CD}"/>
                  </a:ext>
                </a:extLst>
              </p:cNvPr>
              <p:cNvSpPr txBox="1"/>
              <p:nvPr/>
            </p:nvSpPr>
            <p:spPr>
              <a:xfrm>
                <a:off x="3526264" y="5985311"/>
                <a:ext cx="1153521" cy="369332"/>
              </a:xfrm>
              <a:prstGeom prst="rect">
                <a:avLst/>
              </a:prstGeom>
              <a:noFill/>
              <a:ln>
                <a:solidFill>
                  <a:srgbClr val="FF0000"/>
                </a:solid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AU" sz="2400" b="1" i="1" smtClean="0">
                          <a:solidFill>
                            <a:srgbClr val="FF0000"/>
                          </a:solidFill>
                          <a:latin typeface="Cambria Math" panose="02040503050406030204" pitchFamily="18" charset="0"/>
                          <a:ea typeface="Cambria Math" panose="02040503050406030204" pitchFamily="18" charset="0"/>
                        </a:rPr>
                        <m:t>𝝉</m:t>
                      </m:r>
                      <m:r>
                        <a:rPr lang="en-AU" sz="2400" b="1" i="1" smtClean="0">
                          <a:solidFill>
                            <a:srgbClr val="FF0000"/>
                          </a:solidFill>
                          <a:latin typeface="Cambria Math" panose="02040503050406030204" pitchFamily="18" charset="0"/>
                          <a:ea typeface="Cambria Math" panose="02040503050406030204" pitchFamily="18" charset="0"/>
                        </a:rPr>
                        <m:t>=</m:t>
                      </m:r>
                      <m:sSub>
                        <m:sSubPr>
                          <m:ctrlPr>
                            <a:rPr lang="en-AU" sz="2400" b="1" i="1" smtClean="0">
                              <a:solidFill>
                                <a:srgbClr val="FF0000"/>
                              </a:solidFill>
                              <a:latin typeface="Cambria Math" panose="02040503050406030204" pitchFamily="18" charset="0"/>
                              <a:ea typeface="Cambria Math" panose="02040503050406030204" pitchFamily="18" charset="0"/>
                            </a:rPr>
                          </m:ctrlPr>
                        </m:sSubPr>
                        <m:e>
                          <m:r>
                            <a:rPr lang="en-AU" sz="2400" b="1" i="1" smtClean="0">
                              <a:solidFill>
                                <a:srgbClr val="FF0000"/>
                              </a:solidFill>
                              <a:latin typeface="Cambria Math" panose="02040503050406030204" pitchFamily="18" charset="0"/>
                              <a:ea typeface="Cambria Math" panose="02040503050406030204" pitchFamily="18" charset="0"/>
                            </a:rPr>
                            <m:t>𝒓</m:t>
                          </m:r>
                        </m:e>
                        <m:sub>
                          <m:r>
                            <a:rPr lang="en-AU" sz="2400" b="1" i="1" smtClean="0">
                              <a:solidFill>
                                <a:srgbClr val="FF0000"/>
                              </a:solidFill>
                              <a:latin typeface="Cambria Math" panose="02040503050406030204" pitchFamily="18" charset="0"/>
                              <a:ea typeface="Cambria Math" panose="02040503050406030204" pitchFamily="18" charset="0"/>
                            </a:rPr>
                            <m:t>┴</m:t>
                          </m:r>
                        </m:sub>
                      </m:sSub>
                      <m:r>
                        <a:rPr lang="en-AU" sz="2400" b="1" i="1" smtClean="0">
                          <a:solidFill>
                            <a:srgbClr val="FF0000"/>
                          </a:solidFill>
                          <a:latin typeface="Cambria Math" panose="02040503050406030204" pitchFamily="18" charset="0"/>
                          <a:ea typeface="Cambria Math" panose="02040503050406030204" pitchFamily="18" charset="0"/>
                        </a:rPr>
                        <m:t>𝑭</m:t>
                      </m:r>
                    </m:oMath>
                  </m:oMathPara>
                </a14:m>
                <a:endParaRPr lang="en-AU" sz="2400" b="1" dirty="0">
                  <a:solidFill>
                    <a:srgbClr val="FF0000"/>
                  </a:solidFill>
                </a:endParaRPr>
              </a:p>
            </p:txBody>
          </p:sp>
        </mc:Choice>
        <mc:Fallback xmlns="">
          <p:sp>
            <p:nvSpPr>
              <p:cNvPr id="6" name="TextBox 5">
                <a:extLst>
                  <a:ext uri="{FF2B5EF4-FFF2-40B4-BE49-F238E27FC236}">
                    <a16:creationId xmlns:a16="http://schemas.microsoft.com/office/drawing/2014/main" id="{7E4F2C34-FCBF-4451-8B85-14DD4F9101CD}"/>
                  </a:ext>
                </a:extLst>
              </p:cNvPr>
              <p:cNvSpPr txBox="1">
                <a:spLocks noRot="1" noChangeAspect="1" noMove="1" noResize="1" noEditPoints="1" noAdjustHandles="1" noChangeArrowheads="1" noChangeShapeType="1" noTextEdit="1"/>
              </p:cNvSpPr>
              <p:nvPr/>
            </p:nvSpPr>
            <p:spPr>
              <a:xfrm>
                <a:off x="3526264" y="5985311"/>
                <a:ext cx="1153521" cy="369332"/>
              </a:xfrm>
              <a:prstGeom prst="rect">
                <a:avLst/>
              </a:prstGeom>
              <a:blipFill>
                <a:blip r:embed="rId3"/>
                <a:stretch>
                  <a:fillRect l="-3125" r="-5208" b="-11290"/>
                </a:stretch>
              </a:blipFill>
              <a:ln>
                <a:solidFill>
                  <a:srgbClr val="FF0000"/>
                </a:solidFill>
              </a:ln>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2C46DCF2-66D8-4F8E-B4AD-FEF90A4BA4BF}"/>
                  </a:ext>
                </a:extLst>
              </p:cNvPr>
              <p:cNvSpPr txBox="1"/>
              <p:nvPr/>
            </p:nvSpPr>
            <p:spPr>
              <a:xfrm>
                <a:off x="7091321" y="5985311"/>
                <a:ext cx="1153521" cy="369332"/>
              </a:xfrm>
              <a:prstGeom prst="rect">
                <a:avLst/>
              </a:prstGeom>
              <a:noFill/>
              <a:ln>
                <a:solidFill>
                  <a:srgbClr val="FF0000"/>
                </a:solid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AU" sz="2400" b="1" i="1" smtClean="0">
                          <a:solidFill>
                            <a:srgbClr val="FF0000"/>
                          </a:solidFill>
                          <a:latin typeface="Cambria Math" panose="02040503050406030204" pitchFamily="18" charset="0"/>
                          <a:ea typeface="Cambria Math" panose="02040503050406030204" pitchFamily="18" charset="0"/>
                        </a:rPr>
                        <m:t>𝝉</m:t>
                      </m:r>
                      <m:r>
                        <a:rPr lang="en-AU" sz="2400" b="1" i="1" smtClean="0">
                          <a:solidFill>
                            <a:srgbClr val="FF0000"/>
                          </a:solidFill>
                          <a:latin typeface="Cambria Math" panose="02040503050406030204" pitchFamily="18" charset="0"/>
                          <a:ea typeface="Cambria Math" panose="02040503050406030204" pitchFamily="18" charset="0"/>
                        </a:rPr>
                        <m:t>=</m:t>
                      </m:r>
                      <m:sSub>
                        <m:sSubPr>
                          <m:ctrlPr>
                            <a:rPr lang="en-AU" sz="2400" b="1" i="1" smtClean="0">
                              <a:solidFill>
                                <a:srgbClr val="FF0000"/>
                              </a:solidFill>
                              <a:latin typeface="Cambria Math" panose="02040503050406030204" pitchFamily="18" charset="0"/>
                              <a:ea typeface="Cambria Math" panose="02040503050406030204" pitchFamily="18" charset="0"/>
                            </a:rPr>
                          </m:ctrlPr>
                        </m:sSubPr>
                        <m:e>
                          <m:r>
                            <a:rPr lang="en-AU" sz="2400" b="1" i="1" smtClean="0">
                              <a:solidFill>
                                <a:srgbClr val="FF0000"/>
                              </a:solidFill>
                              <a:latin typeface="Cambria Math" panose="02040503050406030204" pitchFamily="18" charset="0"/>
                              <a:ea typeface="Cambria Math" panose="02040503050406030204" pitchFamily="18" charset="0"/>
                            </a:rPr>
                            <m:t>𝒓𝑭</m:t>
                          </m:r>
                        </m:e>
                        <m:sub>
                          <m:r>
                            <a:rPr lang="en-AU" sz="2400" b="1" i="1" smtClean="0">
                              <a:solidFill>
                                <a:srgbClr val="FF0000"/>
                              </a:solidFill>
                              <a:latin typeface="Cambria Math" panose="02040503050406030204" pitchFamily="18" charset="0"/>
                              <a:ea typeface="Cambria Math" panose="02040503050406030204" pitchFamily="18" charset="0"/>
                            </a:rPr>
                            <m:t>┴</m:t>
                          </m:r>
                        </m:sub>
                      </m:sSub>
                    </m:oMath>
                  </m:oMathPara>
                </a14:m>
                <a:endParaRPr lang="en-AU" sz="2400" b="1" dirty="0">
                  <a:solidFill>
                    <a:srgbClr val="FF0000"/>
                  </a:solidFill>
                </a:endParaRPr>
              </a:p>
            </p:txBody>
          </p:sp>
        </mc:Choice>
        <mc:Fallback xmlns="">
          <p:sp>
            <p:nvSpPr>
              <p:cNvPr id="8" name="TextBox 7">
                <a:extLst>
                  <a:ext uri="{FF2B5EF4-FFF2-40B4-BE49-F238E27FC236}">
                    <a16:creationId xmlns:a16="http://schemas.microsoft.com/office/drawing/2014/main" id="{2C46DCF2-66D8-4F8E-B4AD-FEF90A4BA4BF}"/>
                  </a:ext>
                </a:extLst>
              </p:cNvPr>
              <p:cNvSpPr txBox="1">
                <a:spLocks noRot="1" noChangeAspect="1" noMove="1" noResize="1" noEditPoints="1" noAdjustHandles="1" noChangeArrowheads="1" noChangeShapeType="1" noTextEdit="1"/>
              </p:cNvSpPr>
              <p:nvPr/>
            </p:nvSpPr>
            <p:spPr>
              <a:xfrm>
                <a:off x="7091321" y="5985311"/>
                <a:ext cx="1153521" cy="369332"/>
              </a:xfrm>
              <a:prstGeom prst="rect">
                <a:avLst/>
              </a:prstGeom>
              <a:blipFill>
                <a:blip r:embed="rId4"/>
                <a:stretch>
                  <a:fillRect l="-3125" r="-1042" b="-11290"/>
                </a:stretch>
              </a:blipFill>
              <a:ln>
                <a:solidFill>
                  <a:srgbClr val="FF0000"/>
                </a:solidFill>
              </a:ln>
            </p:spPr>
            <p:txBody>
              <a:bodyPr/>
              <a:lstStyle/>
              <a:p>
                <a:r>
                  <a:rPr lang="en-AU">
                    <a:noFill/>
                  </a:rPr>
                  <a:t> </a:t>
                </a:r>
              </a:p>
            </p:txBody>
          </p:sp>
        </mc:Fallback>
      </mc:AlternateContent>
    </p:spTree>
    <p:extLst>
      <p:ext uri="{BB962C8B-B14F-4D97-AF65-F5344CB8AC3E}">
        <p14:creationId xmlns:p14="http://schemas.microsoft.com/office/powerpoint/2010/main" val="474870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6" end="6"/>
                                            </p:txEl>
                                          </p:spTgt>
                                        </p:tgtEl>
                                        <p:attrNameLst>
                                          <p:attrName>style.visibility</p:attrName>
                                        </p:attrNameLst>
                                      </p:cBhvr>
                                      <p:to>
                                        <p:strVal val="visible"/>
                                      </p:to>
                                    </p:set>
                                    <p:animEffect transition="in" filter="fade">
                                      <p:cBhvr>
                                        <p:cTn id="12" dur="500"/>
                                        <p:tgtEl>
                                          <p:spTgt spid="3">
                                            <p:txEl>
                                              <p:pRg st="6" end="6"/>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7C2DC7-9F70-49E1-A809-E6A51576FF51}"/>
              </a:ext>
            </a:extLst>
          </p:cNvPr>
          <p:cNvSpPr>
            <a:spLocks noGrp="1"/>
          </p:cNvSpPr>
          <p:nvPr>
            <p:ph type="title"/>
          </p:nvPr>
        </p:nvSpPr>
        <p:spPr/>
        <p:txBody>
          <a:bodyPr/>
          <a:lstStyle/>
          <a:p>
            <a:r>
              <a:rPr lang="en-AU" u="sng" dirty="0"/>
              <a:t>USING THE DIFFERENT DEFINITIONS</a:t>
            </a:r>
          </a:p>
        </p:txBody>
      </p:sp>
      <p:sp>
        <p:nvSpPr>
          <p:cNvPr id="3" name="Content Placeholder 2">
            <a:extLst>
              <a:ext uri="{FF2B5EF4-FFF2-40B4-BE49-F238E27FC236}">
                <a16:creationId xmlns:a16="http://schemas.microsoft.com/office/drawing/2014/main" id="{05FD5C79-FA15-443E-859E-40868A6B453E}"/>
              </a:ext>
            </a:extLst>
          </p:cNvPr>
          <p:cNvSpPr>
            <a:spLocks noGrp="1"/>
          </p:cNvSpPr>
          <p:nvPr>
            <p:ph idx="1"/>
          </p:nvPr>
        </p:nvSpPr>
        <p:spPr>
          <a:xfrm>
            <a:off x="838200" y="1825625"/>
            <a:ext cx="10515600" cy="4450888"/>
          </a:xfrm>
        </p:spPr>
        <p:txBody>
          <a:bodyPr>
            <a:normAutofit/>
          </a:bodyPr>
          <a:lstStyle/>
          <a:p>
            <a:endParaRPr lang="en-AU" dirty="0"/>
          </a:p>
          <a:p>
            <a:endParaRPr lang="en-AU" dirty="0"/>
          </a:p>
          <a:p>
            <a:endParaRPr lang="en-AU" dirty="0"/>
          </a:p>
          <a:p>
            <a:endParaRPr lang="en-AU" dirty="0"/>
          </a:p>
          <a:p>
            <a:r>
              <a:rPr lang="en-AU" dirty="0"/>
              <a:t>Find the perpendicular distance to the pivot point.</a:t>
            </a:r>
          </a:p>
          <a:p>
            <a:r>
              <a:rPr lang="en-AU" dirty="0"/>
              <a:t>Our equation becomes…</a:t>
            </a:r>
          </a:p>
          <a:p>
            <a:r>
              <a:rPr lang="en-AU" dirty="0"/>
              <a:t>Substitute our values and solve:</a:t>
            </a:r>
          </a:p>
          <a:p>
            <a:endParaRPr lang="en-AU" dirty="0"/>
          </a:p>
        </p:txBody>
      </p:sp>
      <p:pic>
        <p:nvPicPr>
          <p:cNvPr id="4" name="Picture 3">
            <a:extLst>
              <a:ext uri="{FF2B5EF4-FFF2-40B4-BE49-F238E27FC236}">
                <a16:creationId xmlns:a16="http://schemas.microsoft.com/office/drawing/2014/main" id="{A3A4CA48-0F0C-4B07-9B3C-01AA887BF75C}"/>
              </a:ext>
            </a:extLst>
          </p:cNvPr>
          <p:cNvPicPr>
            <a:picLocks noChangeAspect="1"/>
          </p:cNvPicPr>
          <p:nvPr/>
        </p:nvPicPr>
        <p:blipFill>
          <a:blip r:embed="rId2"/>
          <a:stretch>
            <a:fillRect/>
          </a:stretch>
        </p:blipFill>
        <p:spPr>
          <a:xfrm>
            <a:off x="838200" y="1588465"/>
            <a:ext cx="5572027" cy="2027480"/>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7E4F2C34-FCBF-4451-8B85-14DD4F9101CD}"/>
                  </a:ext>
                </a:extLst>
              </p:cNvPr>
              <p:cNvSpPr txBox="1"/>
              <p:nvPr/>
            </p:nvSpPr>
            <p:spPr>
              <a:xfrm>
                <a:off x="9050371" y="3866403"/>
                <a:ext cx="1153521" cy="369332"/>
              </a:xfrm>
              <a:prstGeom prst="rect">
                <a:avLst/>
              </a:prstGeom>
              <a:noFill/>
              <a:ln>
                <a:solidFill>
                  <a:srgbClr val="FF0000"/>
                </a:solid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AU" sz="2400" b="1" i="1" smtClean="0">
                          <a:solidFill>
                            <a:srgbClr val="FF0000"/>
                          </a:solidFill>
                          <a:latin typeface="Cambria Math" panose="02040503050406030204" pitchFamily="18" charset="0"/>
                          <a:ea typeface="Cambria Math" panose="02040503050406030204" pitchFamily="18" charset="0"/>
                        </a:rPr>
                        <m:t>𝝉</m:t>
                      </m:r>
                      <m:r>
                        <a:rPr lang="en-AU" sz="2400" b="1" i="1" smtClean="0">
                          <a:solidFill>
                            <a:srgbClr val="FF0000"/>
                          </a:solidFill>
                          <a:latin typeface="Cambria Math" panose="02040503050406030204" pitchFamily="18" charset="0"/>
                          <a:ea typeface="Cambria Math" panose="02040503050406030204" pitchFamily="18" charset="0"/>
                        </a:rPr>
                        <m:t>=</m:t>
                      </m:r>
                      <m:sSub>
                        <m:sSubPr>
                          <m:ctrlPr>
                            <a:rPr lang="en-AU" sz="2400" b="1" i="1" smtClean="0">
                              <a:solidFill>
                                <a:srgbClr val="FF0000"/>
                              </a:solidFill>
                              <a:latin typeface="Cambria Math" panose="02040503050406030204" pitchFamily="18" charset="0"/>
                              <a:ea typeface="Cambria Math" panose="02040503050406030204" pitchFamily="18" charset="0"/>
                            </a:rPr>
                          </m:ctrlPr>
                        </m:sSubPr>
                        <m:e>
                          <m:r>
                            <a:rPr lang="en-AU" sz="2400" b="1" i="1" smtClean="0">
                              <a:solidFill>
                                <a:srgbClr val="FF0000"/>
                              </a:solidFill>
                              <a:latin typeface="Cambria Math" panose="02040503050406030204" pitchFamily="18" charset="0"/>
                              <a:ea typeface="Cambria Math" panose="02040503050406030204" pitchFamily="18" charset="0"/>
                            </a:rPr>
                            <m:t>𝒓</m:t>
                          </m:r>
                        </m:e>
                        <m:sub>
                          <m:r>
                            <a:rPr lang="en-AU" sz="2400" b="1" i="1" smtClean="0">
                              <a:solidFill>
                                <a:srgbClr val="FF0000"/>
                              </a:solidFill>
                              <a:latin typeface="Cambria Math" panose="02040503050406030204" pitchFamily="18" charset="0"/>
                              <a:ea typeface="Cambria Math" panose="02040503050406030204" pitchFamily="18" charset="0"/>
                            </a:rPr>
                            <m:t>┴</m:t>
                          </m:r>
                        </m:sub>
                      </m:sSub>
                      <m:r>
                        <a:rPr lang="en-AU" sz="2400" b="1" i="1" smtClean="0">
                          <a:solidFill>
                            <a:srgbClr val="FF0000"/>
                          </a:solidFill>
                          <a:latin typeface="Cambria Math" panose="02040503050406030204" pitchFamily="18" charset="0"/>
                          <a:ea typeface="Cambria Math" panose="02040503050406030204" pitchFamily="18" charset="0"/>
                        </a:rPr>
                        <m:t>𝑭</m:t>
                      </m:r>
                    </m:oMath>
                  </m:oMathPara>
                </a14:m>
                <a:endParaRPr lang="en-AU" sz="2400" b="1" dirty="0">
                  <a:solidFill>
                    <a:srgbClr val="FF0000"/>
                  </a:solidFill>
                </a:endParaRPr>
              </a:p>
            </p:txBody>
          </p:sp>
        </mc:Choice>
        <mc:Fallback xmlns="">
          <p:sp>
            <p:nvSpPr>
              <p:cNvPr id="6" name="TextBox 5">
                <a:extLst>
                  <a:ext uri="{FF2B5EF4-FFF2-40B4-BE49-F238E27FC236}">
                    <a16:creationId xmlns:a16="http://schemas.microsoft.com/office/drawing/2014/main" id="{7E4F2C34-FCBF-4451-8B85-14DD4F9101CD}"/>
                  </a:ext>
                </a:extLst>
              </p:cNvPr>
              <p:cNvSpPr txBox="1">
                <a:spLocks noRot="1" noChangeAspect="1" noMove="1" noResize="1" noEditPoints="1" noAdjustHandles="1" noChangeArrowheads="1" noChangeShapeType="1" noTextEdit="1"/>
              </p:cNvSpPr>
              <p:nvPr/>
            </p:nvSpPr>
            <p:spPr>
              <a:xfrm>
                <a:off x="9050371" y="3866403"/>
                <a:ext cx="1153521" cy="369332"/>
              </a:xfrm>
              <a:prstGeom prst="rect">
                <a:avLst/>
              </a:prstGeom>
              <a:blipFill>
                <a:blip r:embed="rId3"/>
                <a:stretch>
                  <a:fillRect l="-3141" r="-5236" b="-11111"/>
                </a:stretch>
              </a:blipFill>
              <a:ln>
                <a:solidFill>
                  <a:srgbClr val="FF0000"/>
                </a:solidFill>
              </a:ln>
            </p:spPr>
            <p:txBody>
              <a:bodyPr/>
              <a:lstStyle/>
              <a:p>
                <a:r>
                  <a:rPr lang="en-AU">
                    <a:noFill/>
                  </a:rPr>
                  <a:t> </a:t>
                </a:r>
              </a:p>
            </p:txBody>
          </p:sp>
        </mc:Fallback>
      </mc:AlternateContent>
      <p:cxnSp>
        <p:nvCxnSpPr>
          <p:cNvPr id="7" name="Straight Arrow Connector 6">
            <a:extLst>
              <a:ext uri="{FF2B5EF4-FFF2-40B4-BE49-F238E27FC236}">
                <a16:creationId xmlns:a16="http://schemas.microsoft.com/office/drawing/2014/main" id="{F91C7FD8-600F-4E39-BA33-588F1219FEAD}"/>
              </a:ext>
            </a:extLst>
          </p:cNvPr>
          <p:cNvCxnSpPr/>
          <p:nvPr/>
        </p:nvCxnSpPr>
        <p:spPr>
          <a:xfrm flipV="1">
            <a:off x="3223967" y="2413262"/>
            <a:ext cx="1423447" cy="923827"/>
          </a:xfrm>
          <a:prstGeom prst="straightConnector1">
            <a:avLst/>
          </a:prstGeom>
          <a:ln w="381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CCA2D8DA-AABD-41F6-9A8B-34D5A732A1CD}"/>
              </a:ext>
            </a:extLst>
          </p:cNvPr>
          <p:cNvSpPr/>
          <p:nvPr/>
        </p:nvSpPr>
        <p:spPr>
          <a:xfrm rot="19583743">
            <a:off x="3180138" y="3076009"/>
            <a:ext cx="172720" cy="18749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90B7F4F6-F078-43C1-A1E8-39F536325121}"/>
                  </a:ext>
                </a:extLst>
              </p:cNvPr>
              <p:cNvSpPr txBox="1"/>
              <p:nvPr/>
            </p:nvSpPr>
            <p:spPr>
              <a:xfrm>
                <a:off x="4254851" y="2805927"/>
                <a:ext cx="1629613" cy="369332"/>
              </a:xfrm>
              <a:prstGeom prst="rect">
                <a:avLst/>
              </a:prstGeom>
              <a:noFill/>
              <a:ln>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AU" sz="2400" b="1" i="1" smtClean="0">
                              <a:solidFill>
                                <a:srgbClr val="FF0000"/>
                              </a:solidFill>
                              <a:latin typeface="Cambria Math" panose="02040503050406030204" pitchFamily="18" charset="0"/>
                              <a:ea typeface="Cambria Math" panose="02040503050406030204" pitchFamily="18" charset="0"/>
                            </a:rPr>
                          </m:ctrlPr>
                        </m:sSubPr>
                        <m:e>
                          <m:r>
                            <a:rPr lang="en-AU" sz="2400" b="1" i="1">
                              <a:solidFill>
                                <a:srgbClr val="FF0000"/>
                              </a:solidFill>
                              <a:latin typeface="Cambria Math" panose="02040503050406030204" pitchFamily="18" charset="0"/>
                              <a:ea typeface="Cambria Math" panose="02040503050406030204" pitchFamily="18" charset="0"/>
                            </a:rPr>
                            <m:t>𝒓</m:t>
                          </m:r>
                        </m:e>
                        <m:sub>
                          <m:r>
                            <a:rPr lang="en-AU" sz="2400" b="1" i="1">
                              <a:solidFill>
                                <a:srgbClr val="FF0000"/>
                              </a:solidFill>
                              <a:latin typeface="Cambria Math" panose="02040503050406030204" pitchFamily="18" charset="0"/>
                              <a:ea typeface="Cambria Math" panose="02040503050406030204" pitchFamily="18" charset="0"/>
                            </a:rPr>
                            <m:t>┴</m:t>
                          </m:r>
                        </m:sub>
                      </m:sSub>
                      <m:r>
                        <a:rPr lang="en-AU" sz="2400" b="1" i="0" smtClean="0">
                          <a:solidFill>
                            <a:srgbClr val="FF0000"/>
                          </a:solidFill>
                          <a:latin typeface="Cambria Math" panose="02040503050406030204" pitchFamily="18" charset="0"/>
                          <a:ea typeface="Cambria Math" panose="02040503050406030204" pitchFamily="18" charset="0"/>
                        </a:rPr>
                        <m:t>=</m:t>
                      </m:r>
                      <m:r>
                        <a:rPr lang="en-AU" sz="2400" b="1" i="0" smtClean="0">
                          <a:solidFill>
                            <a:srgbClr val="FF0000"/>
                          </a:solidFill>
                          <a:latin typeface="Cambria Math" panose="02040503050406030204" pitchFamily="18" charset="0"/>
                          <a:ea typeface="Cambria Math" panose="02040503050406030204" pitchFamily="18" charset="0"/>
                        </a:rPr>
                        <m:t>𝐫</m:t>
                      </m:r>
                      <m:func>
                        <m:funcPr>
                          <m:ctrlPr>
                            <a:rPr lang="en-AU" sz="2400" b="1" i="1" smtClean="0">
                              <a:solidFill>
                                <a:srgbClr val="FF0000"/>
                              </a:solidFill>
                              <a:latin typeface="Cambria Math" panose="02040503050406030204" pitchFamily="18" charset="0"/>
                              <a:ea typeface="Cambria Math" panose="02040503050406030204" pitchFamily="18" charset="0"/>
                            </a:rPr>
                          </m:ctrlPr>
                        </m:funcPr>
                        <m:fName>
                          <m:r>
                            <m:rPr>
                              <m:sty m:val="p"/>
                            </m:rPr>
                            <a:rPr lang="en-AU" sz="2400" b="0" i="0" smtClean="0">
                              <a:solidFill>
                                <a:srgbClr val="FF0000"/>
                              </a:solidFill>
                              <a:latin typeface="Cambria Math" panose="02040503050406030204" pitchFamily="18" charset="0"/>
                              <a:ea typeface="Cambria Math" panose="02040503050406030204" pitchFamily="18" charset="0"/>
                            </a:rPr>
                            <m:t>sin</m:t>
                          </m:r>
                        </m:fName>
                        <m:e>
                          <m:r>
                            <a:rPr lang="en-AU" sz="2400" b="1" i="1" smtClean="0">
                              <a:solidFill>
                                <a:srgbClr val="FF0000"/>
                              </a:solidFill>
                              <a:latin typeface="Cambria Math" panose="02040503050406030204" pitchFamily="18" charset="0"/>
                              <a:ea typeface="Cambria Math" panose="02040503050406030204" pitchFamily="18" charset="0"/>
                            </a:rPr>
                            <m:t>𝜽</m:t>
                          </m:r>
                        </m:e>
                      </m:func>
                    </m:oMath>
                  </m:oMathPara>
                </a14:m>
                <a:endParaRPr lang="en-AU" sz="2400" b="1" dirty="0">
                  <a:solidFill>
                    <a:srgbClr val="FF0000"/>
                  </a:solidFill>
                </a:endParaRPr>
              </a:p>
            </p:txBody>
          </p:sp>
        </mc:Choice>
        <mc:Fallback xmlns="">
          <p:sp>
            <p:nvSpPr>
              <p:cNvPr id="10" name="TextBox 9">
                <a:extLst>
                  <a:ext uri="{FF2B5EF4-FFF2-40B4-BE49-F238E27FC236}">
                    <a16:creationId xmlns:a16="http://schemas.microsoft.com/office/drawing/2014/main" id="{90B7F4F6-F078-43C1-A1E8-39F536325121}"/>
                  </a:ext>
                </a:extLst>
              </p:cNvPr>
              <p:cNvSpPr txBox="1">
                <a:spLocks noRot="1" noChangeAspect="1" noMove="1" noResize="1" noEditPoints="1" noAdjustHandles="1" noChangeArrowheads="1" noChangeShapeType="1" noTextEdit="1"/>
              </p:cNvSpPr>
              <p:nvPr/>
            </p:nvSpPr>
            <p:spPr>
              <a:xfrm>
                <a:off x="4254851" y="2805927"/>
                <a:ext cx="1629613" cy="369332"/>
              </a:xfrm>
              <a:prstGeom prst="rect">
                <a:avLst/>
              </a:prstGeom>
              <a:blipFill>
                <a:blip r:embed="rId4"/>
                <a:stretch>
                  <a:fillRect l="-2247" r="-3745" b="-13115"/>
                </a:stretch>
              </a:blipFill>
              <a:ln>
                <a:noFill/>
              </a:ln>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7A37A6EF-F5C5-4E72-9A51-F45936A58F58}"/>
                  </a:ext>
                </a:extLst>
              </p:cNvPr>
              <p:cNvSpPr txBox="1"/>
              <p:nvPr/>
            </p:nvSpPr>
            <p:spPr>
              <a:xfrm>
                <a:off x="3382191" y="1976462"/>
                <a:ext cx="234038" cy="369332"/>
              </a:xfrm>
              <a:prstGeom prst="rect">
                <a:avLst/>
              </a:prstGeom>
              <a:noFill/>
              <a:ln>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AU" sz="2400" b="1" i="1" smtClean="0">
                          <a:solidFill>
                            <a:srgbClr val="FF0000"/>
                          </a:solidFill>
                          <a:latin typeface="Cambria Math" panose="02040503050406030204" pitchFamily="18" charset="0"/>
                          <a:ea typeface="Cambria Math" panose="02040503050406030204" pitchFamily="18" charset="0"/>
                        </a:rPr>
                        <m:t>𝒓</m:t>
                      </m:r>
                    </m:oMath>
                  </m:oMathPara>
                </a14:m>
                <a:endParaRPr lang="en-AU" sz="2400" b="1" dirty="0">
                  <a:solidFill>
                    <a:srgbClr val="FF0000"/>
                  </a:solidFill>
                </a:endParaRPr>
              </a:p>
            </p:txBody>
          </p:sp>
        </mc:Choice>
        <mc:Fallback xmlns="">
          <p:sp>
            <p:nvSpPr>
              <p:cNvPr id="11" name="TextBox 10">
                <a:extLst>
                  <a:ext uri="{FF2B5EF4-FFF2-40B4-BE49-F238E27FC236}">
                    <a16:creationId xmlns:a16="http://schemas.microsoft.com/office/drawing/2014/main" id="{7A37A6EF-F5C5-4E72-9A51-F45936A58F58}"/>
                  </a:ext>
                </a:extLst>
              </p:cNvPr>
              <p:cNvSpPr txBox="1">
                <a:spLocks noRot="1" noChangeAspect="1" noMove="1" noResize="1" noEditPoints="1" noAdjustHandles="1" noChangeArrowheads="1" noChangeShapeType="1" noTextEdit="1"/>
              </p:cNvSpPr>
              <p:nvPr/>
            </p:nvSpPr>
            <p:spPr>
              <a:xfrm>
                <a:off x="3382191" y="1976462"/>
                <a:ext cx="234038" cy="369332"/>
              </a:xfrm>
              <a:prstGeom prst="rect">
                <a:avLst/>
              </a:prstGeom>
              <a:blipFill>
                <a:blip r:embed="rId5"/>
                <a:stretch>
                  <a:fillRect l="-18421" r="-21053"/>
                </a:stretch>
              </a:blipFill>
              <a:ln>
                <a:noFill/>
              </a:ln>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B094D8E3-EDB6-4A00-B11F-15F9F78CD0F3}"/>
                  </a:ext>
                </a:extLst>
              </p:cNvPr>
              <p:cNvSpPr txBox="1"/>
              <p:nvPr/>
            </p:nvSpPr>
            <p:spPr>
              <a:xfrm>
                <a:off x="5901993" y="2805927"/>
                <a:ext cx="2026709" cy="369332"/>
              </a:xfrm>
              <a:prstGeom prst="rect">
                <a:avLst/>
              </a:prstGeom>
              <a:noFill/>
              <a:ln>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AU" sz="2400" b="1" i="1" smtClean="0">
                          <a:solidFill>
                            <a:srgbClr val="FF0000"/>
                          </a:solidFill>
                          <a:latin typeface="Cambria Math" panose="02040503050406030204" pitchFamily="18" charset="0"/>
                          <a:ea typeface="Cambria Math" panose="02040503050406030204" pitchFamily="18" charset="0"/>
                        </a:rPr>
                        <m:t>=</m:t>
                      </m:r>
                      <m:r>
                        <a:rPr lang="en-AU" sz="2400" b="1" i="1" smtClean="0">
                          <a:solidFill>
                            <a:srgbClr val="FF0000"/>
                          </a:solidFill>
                          <a:latin typeface="Cambria Math" panose="02040503050406030204" pitchFamily="18" charset="0"/>
                          <a:ea typeface="Cambria Math" panose="02040503050406030204" pitchFamily="18" charset="0"/>
                        </a:rPr>
                        <m:t>𝟎</m:t>
                      </m:r>
                      <m:r>
                        <a:rPr lang="en-AU" sz="2400" b="1" i="1" smtClean="0">
                          <a:solidFill>
                            <a:srgbClr val="FF0000"/>
                          </a:solidFill>
                          <a:latin typeface="Cambria Math" panose="02040503050406030204" pitchFamily="18" charset="0"/>
                          <a:ea typeface="Cambria Math" panose="02040503050406030204" pitchFamily="18" charset="0"/>
                        </a:rPr>
                        <m:t>.</m:t>
                      </m:r>
                      <m:r>
                        <a:rPr lang="en-AU" sz="2400" b="1" i="1" smtClean="0">
                          <a:solidFill>
                            <a:srgbClr val="FF0000"/>
                          </a:solidFill>
                          <a:latin typeface="Cambria Math" panose="02040503050406030204" pitchFamily="18" charset="0"/>
                          <a:ea typeface="Cambria Math" panose="02040503050406030204" pitchFamily="18" charset="0"/>
                        </a:rPr>
                        <m:t>𝟒𝟐</m:t>
                      </m:r>
                      <m:func>
                        <m:funcPr>
                          <m:ctrlPr>
                            <a:rPr lang="en-AU" sz="2400" b="1" i="1" smtClean="0">
                              <a:solidFill>
                                <a:srgbClr val="FF0000"/>
                              </a:solidFill>
                              <a:latin typeface="Cambria Math" panose="02040503050406030204" pitchFamily="18" charset="0"/>
                              <a:ea typeface="Cambria Math" panose="02040503050406030204" pitchFamily="18" charset="0"/>
                            </a:rPr>
                          </m:ctrlPr>
                        </m:funcPr>
                        <m:fName>
                          <m:r>
                            <m:rPr>
                              <m:sty m:val="p"/>
                            </m:rPr>
                            <a:rPr lang="en-AU" sz="2400" b="0" i="0" smtClean="0">
                              <a:solidFill>
                                <a:srgbClr val="FF0000"/>
                              </a:solidFill>
                              <a:latin typeface="Cambria Math" panose="02040503050406030204" pitchFamily="18" charset="0"/>
                              <a:ea typeface="Cambria Math" panose="02040503050406030204" pitchFamily="18" charset="0"/>
                            </a:rPr>
                            <m:t>sin</m:t>
                          </m:r>
                        </m:fName>
                        <m:e>
                          <m:r>
                            <a:rPr lang="en-AU" sz="2400" b="1" i="1" smtClean="0">
                              <a:solidFill>
                                <a:srgbClr val="FF0000"/>
                              </a:solidFill>
                              <a:latin typeface="Cambria Math" panose="02040503050406030204" pitchFamily="18" charset="0"/>
                              <a:ea typeface="Cambria Math" panose="02040503050406030204" pitchFamily="18" charset="0"/>
                            </a:rPr>
                            <m:t>𝟔𝟖</m:t>
                          </m:r>
                          <m:r>
                            <a:rPr lang="en-AU" sz="2400" b="1" i="1" smtClean="0">
                              <a:solidFill>
                                <a:srgbClr val="FF0000"/>
                              </a:solidFill>
                              <a:latin typeface="Cambria Math" panose="02040503050406030204" pitchFamily="18" charset="0"/>
                              <a:ea typeface="Cambria Math" panose="02040503050406030204" pitchFamily="18" charset="0"/>
                            </a:rPr>
                            <m:t>°</m:t>
                          </m:r>
                        </m:e>
                      </m:func>
                    </m:oMath>
                  </m:oMathPara>
                </a14:m>
                <a:endParaRPr lang="en-AU" sz="2400" b="1" dirty="0">
                  <a:solidFill>
                    <a:srgbClr val="FF0000"/>
                  </a:solidFill>
                </a:endParaRPr>
              </a:p>
            </p:txBody>
          </p:sp>
        </mc:Choice>
        <mc:Fallback xmlns="">
          <p:sp>
            <p:nvSpPr>
              <p:cNvPr id="12" name="TextBox 11">
                <a:extLst>
                  <a:ext uri="{FF2B5EF4-FFF2-40B4-BE49-F238E27FC236}">
                    <a16:creationId xmlns:a16="http://schemas.microsoft.com/office/drawing/2014/main" id="{B094D8E3-EDB6-4A00-B11F-15F9F78CD0F3}"/>
                  </a:ext>
                </a:extLst>
              </p:cNvPr>
              <p:cNvSpPr txBox="1">
                <a:spLocks noRot="1" noChangeAspect="1" noMove="1" noResize="1" noEditPoints="1" noAdjustHandles="1" noChangeArrowheads="1" noChangeShapeType="1" noTextEdit="1"/>
              </p:cNvSpPr>
              <p:nvPr/>
            </p:nvSpPr>
            <p:spPr>
              <a:xfrm>
                <a:off x="5901993" y="2805927"/>
                <a:ext cx="2026709" cy="369332"/>
              </a:xfrm>
              <a:prstGeom prst="rect">
                <a:avLst/>
              </a:prstGeom>
              <a:blipFill>
                <a:blip r:embed="rId6"/>
                <a:stretch>
                  <a:fillRect l="-1201" r="-3303" b="-6557"/>
                </a:stretch>
              </a:blipFill>
              <a:ln>
                <a:noFill/>
              </a:ln>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30D603A5-4C00-46A1-9BC7-7D9E85DEFE44}"/>
                  </a:ext>
                </a:extLst>
              </p:cNvPr>
              <p:cNvSpPr txBox="1"/>
              <p:nvPr/>
            </p:nvSpPr>
            <p:spPr>
              <a:xfrm>
                <a:off x="9050370" y="4370672"/>
                <a:ext cx="1942750" cy="369332"/>
              </a:xfrm>
              <a:prstGeom prst="rect">
                <a:avLst/>
              </a:prstGeom>
              <a:noFill/>
              <a:ln>
                <a:solidFill>
                  <a:srgbClr val="FF0000"/>
                </a:solid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AU" sz="2400" b="1" i="1" smtClean="0">
                          <a:solidFill>
                            <a:srgbClr val="FF0000"/>
                          </a:solidFill>
                          <a:latin typeface="Cambria Math" panose="02040503050406030204" pitchFamily="18" charset="0"/>
                          <a:ea typeface="Cambria Math" panose="02040503050406030204" pitchFamily="18" charset="0"/>
                        </a:rPr>
                        <m:t>𝝉</m:t>
                      </m:r>
                      <m:r>
                        <a:rPr lang="en-AU" sz="2400" b="1" i="1" smtClean="0">
                          <a:solidFill>
                            <a:srgbClr val="FF0000"/>
                          </a:solidFill>
                          <a:latin typeface="Cambria Math" panose="02040503050406030204" pitchFamily="18" charset="0"/>
                          <a:ea typeface="Cambria Math" panose="02040503050406030204" pitchFamily="18" charset="0"/>
                        </a:rPr>
                        <m:t>=</m:t>
                      </m:r>
                      <m:r>
                        <a:rPr lang="en-AU" sz="2400" b="1" i="1" smtClean="0">
                          <a:solidFill>
                            <a:srgbClr val="FF0000"/>
                          </a:solidFill>
                          <a:latin typeface="Cambria Math" panose="02040503050406030204" pitchFamily="18" charset="0"/>
                          <a:ea typeface="Cambria Math" panose="02040503050406030204" pitchFamily="18" charset="0"/>
                        </a:rPr>
                        <m:t>𝒓𝑭</m:t>
                      </m:r>
                      <m:func>
                        <m:funcPr>
                          <m:ctrlPr>
                            <a:rPr lang="en-AU" sz="2400" b="1" i="1" smtClean="0">
                              <a:solidFill>
                                <a:srgbClr val="FF0000"/>
                              </a:solidFill>
                              <a:latin typeface="Cambria Math" panose="02040503050406030204" pitchFamily="18" charset="0"/>
                              <a:ea typeface="Cambria Math" panose="02040503050406030204" pitchFamily="18" charset="0"/>
                            </a:rPr>
                          </m:ctrlPr>
                        </m:funcPr>
                        <m:fName>
                          <m:r>
                            <m:rPr>
                              <m:sty m:val="p"/>
                            </m:rPr>
                            <a:rPr lang="en-AU" sz="2400" b="0" i="0" smtClean="0">
                              <a:solidFill>
                                <a:srgbClr val="FF0000"/>
                              </a:solidFill>
                              <a:latin typeface="Cambria Math" panose="02040503050406030204" pitchFamily="18" charset="0"/>
                              <a:ea typeface="Cambria Math" panose="02040503050406030204" pitchFamily="18" charset="0"/>
                            </a:rPr>
                            <m:t>sin</m:t>
                          </m:r>
                        </m:fName>
                        <m:e>
                          <m:r>
                            <a:rPr lang="en-AU" sz="2400" b="0" i="1" smtClean="0">
                              <a:solidFill>
                                <a:srgbClr val="FF0000"/>
                              </a:solidFill>
                              <a:latin typeface="Cambria Math" panose="02040503050406030204" pitchFamily="18" charset="0"/>
                              <a:ea typeface="Cambria Math" panose="02040503050406030204" pitchFamily="18" charset="0"/>
                            </a:rPr>
                            <m:t>𝜽</m:t>
                          </m:r>
                        </m:e>
                      </m:func>
                    </m:oMath>
                  </m:oMathPara>
                </a14:m>
                <a:endParaRPr lang="en-AU" sz="2400" b="1" dirty="0">
                  <a:solidFill>
                    <a:srgbClr val="FF0000"/>
                  </a:solidFill>
                </a:endParaRPr>
              </a:p>
            </p:txBody>
          </p:sp>
        </mc:Choice>
        <mc:Fallback xmlns="">
          <p:sp>
            <p:nvSpPr>
              <p:cNvPr id="13" name="TextBox 12">
                <a:extLst>
                  <a:ext uri="{FF2B5EF4-FFF2-40B4-BE49-F238E27FC236}">
                    <a16:creationId xmlns:a16="http://schemas.microsoft.com/office/drawing/2014/main" id="{30D603A5-4C00-46A1-9BC7-7D9E85DEFE44}"/>
                  </a:ext>
                </a:extLst>
              </p:cNvPr>
              <p:cNvSpPr txBox="1">
                <a:spLocks noRot="1" noChangeAspect="1" noMove="1" noResize="1" noEditPoints="1" noAdjustHandles="1" noChangeArrowheads="1" noChangeShapeType="1" noTextEdit="1"/>
              </p:cNvSpPr>
              <p:nvPr/>
            </p:nvSpPr>
            <p:spPr>
              <a:xfrm>
                <a:off x="9050370" y="4370672"/>
                <a:ext cx="1942750" cy="369332"/>
              </a:xfrm>
              <a:prstGeom prst="rect">
                <a:avLst/>
              </a:prstGeom>
              <a:blipFill>
                <a:blip r:embed="rId7"/>
                <a:stretch>
                  <a:fillRect b="-3175"/>
                </a:stretch>
              </a:blipFill>
              <a:ln>
                <a:solidFill>
                  <a:srgbClr val="FF0000"/>
                </a:solidFill>
              </a:ln>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896E1F66-378F-45C4-A819-D7284B21914B}"/>
                  </a:ext>
                </a:extLst>
              </p:cNvPr>
              <p:cNvSpPr txBox="1"/>
              <p:nvPr/>
            </p:nvSpPr>
            <p:spPr>
              <a:xfrm>
                <a:off x="3719819" y="5789984"/>
                <a:ext cx="5380816" cy="369332"/>
              </a:xfrm>
              <a:prstGeom prst="rect">
                <a:avLst/>
              </a:prstGeom>
              <a:noFill/>
              <a:ln w="38100">
                <a:solidFill>
                  <a:srgbClr val="FF0000"/>
                </a:solid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AU" sz="2400" b="1" i="1" smtClean="0">
                          <a:solidFill>
                            <a:srgbClr val="FF0000"/>
                          </a:solidFill>
                          <a:latin typeface="Cambria Math" panose="02040503050406030204" pitchFamily="18" charset="0"/>
                          <a:ea typeface="Cambria Math" panose="02040503050406030204" pitchFamily="18" charset="0"/>
                        </a:rPr>
                        <m:t>𝝉</m:t>
                      </m:r>
                      <m:r>
                        <a:rPr lang="en-AU" sz="2400" b="1" i="1" smtClean="0">
                          <a:solidFill>
                            <a:srgbClr val="FF0000"/>
                          </a:solidFill>
                          <a:latin typeface="Cambria Math" panose="02040503050406030204" pitchFamily="18" charset="0"/>
                          <a:ea typeface="Cambria Math" panose="02040503050406030204" pitchFamily="18" charset="0"/>
                        </a:rPr>
                        <m:t>=</m:t>
                      </m:r>
                      <m:r>
                        <a:rPr lang="en-AU" sz="2400" b="1" i="1" smtClean="0">
                          <a:solidFill>
                            <a:srgbClr val="FF0000"/>
                          </a:solidFill>
                          <a:latin typeface="Cambria Math" panose="02040503050406030204" pitchFamily="18" charset="0"/>
                          <a:ea typeface="Cambria Math" panose="02040503050406030204" pitchFamily="18" charset="0"/>
                        </a:rPr>
                        <m:t>𝟔𝟓</m:t>
                      </m:r>
                      <m:r>
                        <a:rPr lang="en-AU" sz="2400" b="1" i="1" smtClean="0">
                          <a:solidFill>
                            <a:srgbClr val="FF0000"/>
                          </a:solidFill>
                          <a:latin typeface="Cambria Math" panose="02040503050406030204" pitchFamily="18" charset="0"/>
                          <a:ea typeface="Cambria Math" panose="02040503050406030204" pitchFamily="18" charset="0"/>
                        </a:rPr>
                        <m:t>×</m:t>
                      </m:r>
                      <m:r>
                        <a:rPr lang="en-AU" sz="2400" b="1" i="1">
                          <a:solidFill>
                            <a:srgbClr val="FF0000"/>
                          </a:solidFill>
                          <a:latin typeface="Cambria Math" panose="02040503050406030204" pitchFamily="18" charset="0"/>
                          <a:ea typeface="Cambria Math" panose="02040503050406030204" pitchFamily="18" charset="0"/>
                        </a:rPr>
                        <m:t>𝟎</m:t>
                      </m:r>
                      <m:r>
                        <a:rPr lang="en-AU" sz="2400" b="1" i="1">
                          <a:solidFill>
                            <a:srgbClr val="FF0000"/>
                          </a:solidFill>
                          <a:latin typeface="Cambria Math" panose="02040503050406030204" pitchFamily="18" charset="0"/>
                          <a:ea typeface="Cambria Math" panose="02040503050406030204" pitchFamily="18" charset="0"/>
                        </a:rPr>
                        <m:t>.</m:t>
                      </m:r>
                      <m:r>
                        <a:rPr lang="en-AU" sz="2400" b="1" i="1">
                          <a:solidFill>
                            <a:srgbClr val="FF0000"/>
                          </a:solidFill>
                          <a:latin typeface="Cambria Math" panose="02040503050406030204" pitchFamily="18" charset="0"/>
                          <a:ea typeface="Cambria Math" panose="02040503050406030204" pitchFamily="18" charset="0"/>
                        </a:rPr>
                        <m:t>𝟒𝟐</m:t>
                      </m:r>
                      <m:func>
                        <m:funcPr>
                          <m:ctrlPr>
                            <a:rPr lang="en-AU" sz="2400" b="1" i="1">
                              <a:solidFill>
                                <a:srgbClr val="FF0000"/>
                              </a:solidFill>
                              <a:latin typeface="Cambria Math" panose="02040503050406030204" pitchFamily="18" charset="0"/>
                              <a:ea typeface="Cambria Math" panose="02040503050406030204" pitchFamily="18" charset="0"/>
                            </a:rPr>
                          </m:ctrlPr>
                        </m:funcPr>
                        <m:fName>
                          <m:r>
                            <m:rPr>
                              <m:sty m:val="p"/>
                            </m:rPr>
                            <a:rPr lang="en-AU" sz="2400">
                              <a:solidFill>
                                <a:srgbClr val="FF0000"/>
                              </a:solidFill>
                              <a:latin typeface="Cambria Math" panose="02040503050406030204" pitchFamily="18" charset="0"/>
                              <a:ea typeface="Cambria Math" panose="02040503050406030204" pitchFamily="18" charset="0"/>
                            </a:rPr>
                            <m:t>sin</m:t>
                          </m:r>
                        </m:fName>
                        <m:e>
                          <m:r>
                            <a:rPr lang="en-AU" sz="2400" b="1" i="1">
                              <a:solidFill>
                                <a:srgbClr val="FF0000"/>
                              </a:solidFill>
                              <a:latin typeface="Cambria Math" panose="02040503050406030204" pitchFamily="18" charset="0"/>
                              <a:ea typeface="Cambria Math" panose="02040503050406030204" pitchFamily="18" charset="0"/>
                            </a:rPr>
                            <m:t>𝟔𝟖</m:t>
                          </m:r>
                          <m:r>
                            <a:rPr lang="en-AU" sz="2400" b="1" i="1">
                              <a:solidFill>
                                <a:srgbClr val="FF0000"/>
                              </a:solidFill>
                              <a:latin typeface="Cambria Math" panose="02040503050406030204" pitchFamily="18" charset="0"/>
                              <a:ea typeface="Cambria Math" panose="02040503050406030204" pitchFamily="18" charset="0"/>
                            </a:rPr>
                            <m:t>°</m:t>
                          </m:r>
                        </m:e>
                      </m:func>
                      <m:r>
                        <a:rPr lang="en-AU" sz="2400" b="1" i="0" smtClean="0">
                          <a:solidFill>
                            <a:srgbClr val="FF0000"/>
                          </a:solidFill>
                          <a:latin typeface="Cambria Math" panose="02040503050406030204" pitchFamily="18" charset="0"/>
                          <a:ea typeface="Cambria Math" panose="02040503050406030204" pitchFamily="18" charset="0"/>
                        </a:rPr>
                        <m:t>=</m:t>
                      </m:r>
                      <m:r>
                        <a:rPr lang="en-AU" sz="2400" b="1" i="0" smtClean="0">
                          <a:solidFill>
                            <a:srgbClr val="FF0000"/>
                          </a:solidFill>
                          <a:latin typeface="Cambria Math" panose="02040503050406030204" pitchFamily="18" charset="0"/>
                          <a:ea typeface="Cambria Math" panose="02040503050406030204" pitchFamily="18" charset="0"/>
                        </a:rPr>
                        <m:t>𝟐𝟓</m:t>
                      </m:r>
                      <m:r>
                        <a:rPr lang="en-AU" sz="2400" b="1" i="0" smtClean="0">
                          <a:solidFill>
                            <a:srgbClr val="FF0000"/>
                          </a:solidFill>
                          <a:latin typeface="Cambria Math" panose="02040503050406030204" pitchFamily="18" charset="0"/>
                          <a:ea typeface="Cambria Math" panose="02040503050406030204" pitchFamily="18" charset="0"/>
                        </a:rPr>
                        <m:t>.</m:t>
                      </m:r>
                      <m:r>
                        <a:rPr lang="en-AU" sz="2400" b="1" i="0" smtClean="0">
                          <a:solidFill>
                            <a:srgbClr val="FF0000"/>
                          </a:solidFill>
                          <a:latin typeface="Cambria Math" panose="02040503050406030204" pitchFamily="18" charset="0"/>
                          <a:ea typeface="Cambria Math" panose="02040503050406030204" pitchFamily="18" charset="0"/>
                        </a:rPr>
                        <m:t>𝟑</m:t>
                      </m:r>
                      <m:r>
                        <a:rPr lang="en-AU" sz="2400" b="1" i="0" smtClean="0">
                          <a:solidFill>
                            <a:srgbClr val="FF0000"/>
                          </a:solidFill>
                          <a:latin typeface="Cambria Math" panose="02040503050406030204" pitchFamily="18" charset="0"/>
                          <a:ea typeface="Cambria Math" panose="02040503050406030204" pitchFamily="18" charset="0"/>
                        </a:rPr>
                        <m:t> </m:t>
                      </m:r>
                      <m:r>
                        <a:rPr lang="en-AU" sz="2400" b="1" i="0" smtClean="0">
                          <a:solidFill>
                            <a:srgbClr val="FF0000"/>
                          </a:solidFill>
                          <a:latin typeface="Cambria Math" panose="02040503050406030204" pitchFamily="18" charset="0"/>
                          <a:ea typeface="Cambria Math" panose="02040503050406030204" pitchFamily="18" charset="0"/>
                        </a:rPr>
                        <m:t>𝐍</m:t>
                      </m:r>
                      <m:r>
                        <a:rPr lang="en-AU" sz="2400" b="1" i="0" smtClean="0">
                          <a:solidFill>
                            <a:srgbClr val="FF0000"/>
                          </a:solidFill>
                          <a:latin typeface="Cambria Math" panose="02040503050406030204" pitchFamily="18" charset="0"/>
                          <a:ea typeface="Cambria Math" panose="02040503050406030204" pitchFamily="18" charset="0"/>
                        </a:rPr>
                        <m:t> </m:t>
                      </m:r>
                      <m:r>
                        <a:rPr lang="en-AU" sz="2400" b="1" i="0" smtClean="0">
                          <a:solidFill>
                            <a:srgbClr val="FF0000"/>
                          </a:solidFill>
                          <a:latin typeface="Cambria Math" panose="02040503050406030204" pitchFamily="18" charset="0"/>
                          <a:ea typeface="Cambria Math" panose="02040503050406030204" pitchFamily="18" charset="0"/>
                        </a:rPr>
                        <m:t>𝐦</m:t>
                      </m:r>
                    </m:oMath>
                  </m:oMathPara>
                </a14:m>
                <a:endParaRPr lang="en-AU" sz="2400" b="1" dirty="0">
                  <a:solidFill>
                    <a:srgbClr val="FF0000"/>
                  </a:solidFill>
                </a:endParaRPr>
              </a:p>
            </p:txBody>
          </p:sp>
        </mc:Choice>
        <mc:Fallback xmlns="">
          <p:sp>
            <p:nvSpPr>
              <p:cNvPr id="14" name="TextBox 13">
                <a:extLst>
                  <a:ext uri="{FF2B5EF4-FFF2-40B4-BE49-F238E27FC236}">
                    <a16:creationId xmlns:a16="http://schemas.microsoft.com/office/drawing/2014/main" id="{896E1F66-378F-45C4-A819-D7284B21914B}"/>
                  </a:ext>
                </a:extLst>
              </p:cNvPr>
              <p:cNvSpPr txBox="1">
                <a:spLocks noRot="1" noChangeAspect="1" noMove="1" noResize="1" noEditPoints="1" noAdjustHandles="1" noChangeArrowheads="1" noChangeShapeType="1" noTextEdit="1"/>
              </p:cNvSpPr>
              <p:nvPr/>
            </p:nvSpPr>
            <p:spPr>
              <a:xfrm>
                <a:off x="3719819" y="5789984"/>
                <a:ext cx="5380816" cy="369332"/>
              </a:xfrm>
              <a:prstGeom prst="rect">
                <a:avLst/>
              </a:prstGeom>
              <a:blipFill>
                <a:blip r:embed="rId8"/>
                <a:stretch>
                  <a:fillRect b="-3030"/>
                </a:stretch>
              </a:blipFill>
              <a:ln w="38100">
                <a:solidFill>
                  <a:srgbClr val="FF0000"/>
                </a:solidFill>
              </a:ln>
            </p:spPr>
            <p:txBody>
              <a:bodyPr/>
              <a:lstStyle/>
              <a:p>
                <a:r>
                  <a:rPr lang="en-AU">
                    <a:noFill/>
                  </a:rPr>
                  <a:t> </a:t>
                </a:r>
              </a:p>
            </p:txBody>
          </p:sp>
        </mc:Fallback>
      </mc:AlternateContent>
      <p:pic>
        <p:nvPicPr>
          <p:cNvPr id="16" name="Picture 15">
            <a:extLst>
              <a:ext uri="{FF2B5EF4-FFF2-40B4-BE49-F238E27FC236}">
                <a16:creationId xmlns:a16="http://schemas.microsoft.com/office/drawing/2014/main" id="{312A76CC-C55A-44CB-819B-0CA74C82204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627131" y="195839"/>
            <a:ext cx="2217557" cy="1392626"/>
          </a:xfrm>
          <a:prstGeom prst="rect">
            <a:avLst/>
          </a:prstGeom>
        </p:spPr>
      </p:pic>
    </p:spTree>
    <p:extLst>
      <p:ext uri="{BB962C8B-B14F-4D97-AF65-F5344CB8AC3E}">
        <p14:creationId xmlns:p14="http://schemas.microsoft.com/office/powerpoint/2010/main" val="2450622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500"/>
                                        <p:tgtEl>
                                          <p:spTgt spid="3">
                                            <p:txEl>
                                              <p:pRg st="4" end="4"/>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left)">
                                      <p:cBhvr>
                                        <p:cTn id="15" dur="500"/>
                                        <p:tgtEl>
                                          <p:spTgt spid="7"/>
                                        </p:tgtEl>
                                      </p:cBhvr>
                                    </p:animEffect>
                                  </p:childTnLst>
                                </p:cTn>
                              </p:par>
                            </p:childTnLst>
                          </p:cTn>
                        </p:par>
                        <p:par>
                          <p:cTn id="16" fill="hold">
                            <p:stCondLst>
                              <p:cond delay="500"/>
                            </p:stCondLst>
                            <p:childTnLst>
                              <p:par>
                                <p:cTn id="17" presetID="10" presetClass="entr" presetSubtype="0" fill="hold" grpId="0"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500"/>
                                        <p:tgtEl>
                                          <p:spTgt spid="11"/>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wipe(left)">
                                      <p:cBhvr>
                                        <p:cTn id="29" dur="500"/>
                                        <p:tgtEl>
                                          <p:spTgt spid="10"/>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3">
                                            <p:txEl>
                                              <p:pRg st="5" end="5"/>
                                            </p:txEl>
                                          </p:spTgt>
                                        </p:tgtEl>
                                        <p:attrNameLst>
                                          <p:attrName>style.visibility</p:attrName>
                                        </p:attrNameLst>
                                      </p:cBhvr>
                                      <p:to>
                                        <p:strVal val="visible"/>
                                      </p:to>
                                    </p:set>
                                    <p:animEffect transition="in" filter="fade">
                                      <p:cBhvr>
                                        <p:cTn id="34" dur="500"/>
                                        <p:tgtEl>
                                          <p:spTgt spid="3">
                                            <p:txEl>
                                              <p:pRg st="5" end="5"/>
                                            </p:txEl>
                                          </p:spTgt>
                                        </p:tgtEl>
                                      </p:cBhvr>
                                    </p:animEffect>
                                  </p:childTnLst>
                                </p:cTn>
                              </p:par>
                            </p:childTnLst>
                          </p:cTn>
                        </p:par>
                        <p:par>
                          <p:cTn id="35" fill="hold">
                            <p:stCondLst>
                              <p:cond delay="500"/>
                            </p:stCondLst>
                            <p:childTnLst>
                              <p:par>
                                <p:cTn id="36" presetID="10" presetClass="entr" presetSubtype="0" fill="hold" grpId="0" nodeType="after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fade">
                                      <p:cBhvr>
                                        <p:cTn id="38" dur="500"/>
                                        <p:tgtEl>
                                          <p:spTgt spid="13"/>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Effect transition="in" filter="fade">
                                      <p:cBhvr>
                                        <p:cTn id="43" dur="500"/>
                                        <p:tgtEl>
                                          <p:spTgt spid="3">
                                            <p:txEl>
                                              <p:pRg st="6" end="6"/>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grpId="0" nodeType="clickEffect">
                                  <p:stCondLst>
                                    <p:cond delay="0"/>
                                  </p:stCondLst>
                                  <p:childTnLst>
                                    <p:set>
                                      <p:cBhvr>
                                        <p:cTn id="47" dur="1" fill="hold">
                                          <p:stCondLst>
                                            <p:cond delay="0"/>
                                          </p:stCondLst>
                                        </p:cTn>
                                        <p:tgtEl>
                                          <p:spTgt spid="12"/>
                                        </p:tgtEl>
                                        <p:attrNameLst>
                                          <p:attrName>style.visibility</p:attrName>
                                        </p:attrNameLst>
                                      </p:cBhvr>
                                      <p:to>
                                        <p:strVal val="visible"/>
                                      </p:to>
                                    </p:set>
                                    <p:animEffect transition="in" filter="wipe(left)">
                                      <p:cBhvr>
                                        <p:cTn id="48" dur="500"/>
                                        <p:tgtEl>
                                          <p:spTgt spid="12"/>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8" fill="hold" grpId="0" nodeType="clickEffect">
                                  <p:stCondLst>
                                    <p:cond delay="0"/>
                                  </p:stCondLst>
                                  <p:childTnLst>
                                    <p:set>
                                      <p:cBhvr>
                                        <p:cTn id="52" dur="1" fill="hold">
                                          <p:stCondLst>
                                            <p:cond delay="0"/>
                                          </p:stCondLst>
                                        </p:cTn>
                                        <p:tgtEl>
                                          <p:spTgt spid="14"/>
                                        </p:tgtEl>
                                        <p:attrNameLst>
                                          <p:attrName>style.visibility</p:attrName>
                                        </p:attrNameLst>
                                      </p:cBhvr>
                                      <p:to>
                                        <p:strVal val="visible"/>
                                      </p:to>
                                    </p:set>
                                    <p:animEffect transition="in" filter="wipe(left)">
                                      <p:cBhvr>
                                        <p:cTn id="5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P spid="10" grpId="0"/>
      <p:bldP spid="11" grpId="0"/>
      <p:bldP spid="12" grpId="0"/>
      <p:bldP spid="13" grpId="0" animBg="1"/>
      <p:bldP spid="1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7C2DC7-9F70-49E1-A809-E6A51576FF51}"/>
              </a:ext>
            </a:extLst>
          </p:cNvPr>
          <p:cNvSpPr>
            <a:spLocks noGrp="1"/>
          </p:cNvSpPr>
          <p:nvPr>
            <p:ph type="title"/>
          </p:nvPr>
        </p:nvSpPr>
        <p:spPr/>
        <p:txBody>
          <a:bodyPr/>
          <a:lstStyle/>
          <a:p>
            <a:r>
              <a:rPr lang="en-AU" u="sng" dirty="0"/>
              <a:t>USING THE DIFFERENT DEFINITIONS</a:t>
            </a:r>
          </a:p>
        </p:txBody>
      </p:sp>
      <p:sp>
        <p:nvSpPr>
          <p:cNvPr id="3" name="Content Placeholder 2">
            <a:extLst>
              <a:ext uri="{FF2B5EF4-FFF2-40B4-BE49-F238E27FC236}">
                <a16:creationId xmlns:a16="http://schemas.microsoft.com/office/drawing/2014/main" id="{05FD5C79-FA15-443E-859E-40868A6B453E}"/>
              </a:ext>
            </a:extLst>
          </p:cNvPr>
          <p:cNvSpPr>
            <a:spLocks noGrp="1"/>
          </p:cNvSpPr>
          <p:nvPr>
            <p:ph idx="1"/>
          </p:nvPr>
        </p:nvSpPr>
        <p:spPr>
          <a:xfrm>
            <a:off x="838200" y="3844901"/>
            <a:ext cx="10515600" cy="1570379"/>
          </a:xfrm>
        </p:spPr>
        <p:txBody>
          <a:bodyPr>
            <a:normAutofit/>
          </a:bodyPr>
          <a:lstStyle/>
          <a:p>
            <a:r>
              <a:rPr lang="en-AU" dirty="0"/>
              <a:t>Find the perpendicular component of the force.</a:t>
            </a:r>
          </a:p>
          <a:p>
            <a:r>
              <a:rPr lang="en-AU" dirty="0"/>
              <a:t>Our equation becomes…</a:t>
            </a:r>
          </a:p>
          <a:p>
            <a:r>
              <a:rPr lang="en-AU" dirty="0"/>
              <a:t>Substitute our values and solve:</a:t>
            </a:r>
          </a:p>
          <a:p>
            <a:endParaRPr lang="en-AU" dirty="0"/>
          </a:p>
        </p:txBody>
      </p:sp>
      <p:pic>
        <p:nvPicPr>
          <p:cNvPr id="4" name="Picture 3">
            <a:extLst>
              <a:ext uri="{FF2B5EF4-FFF2-40B4-BE49-F238E27FC236}">
                <a16:creationId xmlns:a16="http://schemas.microsoft.com/office/drawing/2014/main" id="{A3A4CA48-0F0C-4B07-9B3C-01AA887BF75C}"/>
              </a:ext>
            </a:extLst>
          </p:cNvPr>
          <p:cNvPicPr>
            <a:picLocks noChangeAspect="1"/>
          </p:cNvPicPr>
          <p:nvPr/>
        </p:nvPicPr>
        <p:blipFill>
          <a:blip r:embed="rId2"/>
          <a:stretch>
            <a:fillRect/>
          </a:stretch>
        </p:blipFill>
        <p:spPr>
          <a:xfrm>
            <a:off x="838200" y="1588465"/>
            <a:ext cx="5572027" cy="2027480"/>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7E4F2C34-FCBF-4451-8B85-14DD4F9101CD}"/>
                  </a:ext>
                </a:extLst>
              </p:cNvPr>
              <p:cNvSpPr txBox="1"/>
              <p:nvPr/>
            </p:nvSpPr>
            <p:spPr>
              <a:xfrm>
                <a:off x="9050371" y="3866403"/>
                <a:ext cx="1153521" cy="369332"/>
              </a:xfrm>
              <a:prstGeom prst="rect">
                <a:avLst/>
              </a:prstGeom>
              <a:noFill/>
              <a:ln>
                <a:solidFill>
                  <a:srgbClr val="FF0000"/>
                </a:solid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AU" sz="2400" b="1" i="1" smtClean="0">
                          <a:solidFill>
                            <a:srgbClr val="FF0000"/>
                          </a:solidFill>
                          <a:latin typeface="Cambria Math" panose="02040503050406030204" pitchFamily="18" charset="0"/>
                          <a:ea typeface="Cambria Math" panose="02040503050406030204" pitchFamily="18" charset="0"/>
                        </a:rPr>
                        <m:t>𝝉</m:t>
                      </m:r>
                      <m:r>
                        <a:rPr lang="en-AU" sz="2400" b="1" i="1" smtClean="0">
                          <a:solidFill>
                            <a:srgbClr val="FF0000"/>
                          </a:solidFill>
                          <a:latin typeface="Cambria Math" panose="02040503050406030204" pitchFamily="18" charset="0"/>
                          <a:ea typeface="Cambria Math" panose="02040503050406030204" pitchFamily="18" charset="0"/>
                        </a:rPr>
                        <m:t>=</m:t>
                      </m:r>
                      <m:sSub>
                        <m:sSubPr>
                          <m:ctrlPr>
                            <a:rPr lang="en-AU" sz="2400" b="1" i="1" smtClean="0">
                              <a:solidFill>
                                <a:srgbClr val="FF0000"/>
                              </a:solidFill>
                              <a:latin typeface="Cambria Math" panose="02040503050406030204" pitchFamily="18" charset="0"/>
                              <a:ea typeface="Cambria Math" panose="02040503050406030204" pitchFamily="18" charset="0"/>
                            </a:rPr>
                          </m:ctrlPr>
                        </m:sSubPr>
                        <m:e>
                          <m:r>
                            <a:rPr lang="en-AU" sz="2400" b="1" i="1" smtClean="0">
                              <a:solidFill>
                                <a:srgbClr val="FF0000"/>
                              </a:solidFill>
                              <a:latin typeface="Cambria Math" panose="02040503050406030204" pitchFamily="18" charset="0"/>
                              <a:ea typeface="Cambria Math" panose="02040503050406030204" pitchFamily="18" charset="0"/>
                            </a:rPr>
                            <m:t>𝒓𝑭</m:t>
                          </m:r>
                        </m:e>
                        <m:sub>
                          <m:r>
                            <a:rPr lang="en-AU" sz="2400" b="1" i="1" smtClean="0">
                              <a:solidFill>
                                <a:srgbClr val="FF0000"/>
                              </a:solidFill>
                              <a:latin typeface="Cambria Math" panose="02040503050406030204" pitchFamily="18" charset="0"/>
                              <a:ea typeface="Cambria Math" panose="02040503050406030204" pitchFamily="18" charset="0"/>
                            </a:rPr>
                            <m:t>┴</m:t>
                          </m:r>
                        </m:sub>
                      </m:sSub>
                    </m:oMath>
                  </m:oMathPara>
                </a14:m>
                <a:endParaRPr lang="en-AU" sz="2400" b="1" dirty="0">
                  <a:solidFill>
                    <a:srgbClr val="FF0000"/>
                  </a:solidFill>
                </a:endParaRPr>
              </a:p>
            </p:txBody>
          </p:sp>
        </mc:Choice>
        <mc:Fallback xmlns="">
          <p:sp>
            <p:nvSpPr>
              <p:cNvPr id="6" name="TextBox 5">
                <a:extLst>
                  <a:ext uri="{FF2B5EF4-FFF2-40B4-BE49-F238E27FC236}">
                    <a16:creationId xmlns:a16="http://schemas.microsoft.com/office/drawing/2014/main" id="{7E4F2C34-FCBF-4451-8B85-14DD4F9101CD}"/>
                  </a:ext>
                </a:extLst>
              </p:cNvPr>
              <p:cNvSpPr txBox="1">
                <a:spLocks noRot="1" noChangeAspect="1" noMove="1" noResize="1" noEditPoints="1" noAdjustHandles="1" noChangeArrowheads="1" noChangeShapeType="1" noTextEdit="1"/>
              </p:cNvSpPr>
              <p:nvPr/>
            </p:nvSpPr>
            <p:spPr>
              <a:xfrm>
                <a:off x="9050371" y="3866403"/>
                <a:ext cx="1153521" cy="369332"/>
              </a:xfrm>
              <a:prstGeom prst="rect">
                <a:avLst/>
              </a:prstGeom>
              <a:blipFill>
                <a:blip r:embed="rId3"/>
                <a:stretch>
                  <a:fillRect l="-3141" r="-1047" b="-11111"/>
                </a:stretch>
              </a:blipFill>
              <a:ln>
                <a:solidFill>
                  <a:srgbClr val="FF0000"/>
                </a:solidFill>
              </a:ln>
            </p:spPr>
            <p:txBody>
              <a:bodyPr/>
              <a:lstStyle/>
              <a:p>
                <a:r>
                  <a:rPr lang="en-AU">
                    <a:noFill/>
                  </a:rPr>
                  <a:t> </a:t>
                </a:r>
              </a:p>
            </p:txBody>
          </p:sp>
        </mc:Fallback>
      </mc:AlternateContent>
      <p:cxnSp>
        <p:nvCxnSpPr>
          <p:cNvPr id="7" name="Straight Arrow Connector 6">
            <a:extLst>
              <a:ext uri="{FF2B5EF4-FFF2-40B4-BE49-F238E27FC236}">
                <a16:creationId xmlns:a16="http://schemas.microsoft.com/office/drawing/2014/main" id="{F91C7FD8-600F-4E39-BA33-588F1219FEAD}"/>
              </a:ext>
            </a:extLst>
          </p:cNvPr>
          <p:cNvCxnSpPr>
            <a:cxnSpLocks/>
          </p:cNvCxnSpPr>
          <p:nvPr/>
        </p:nvCxnSpPr>
        <p:spPr>
          <a:xfrm flipV="1">
            <a:off x="3256311" y="2448560"/>
            <a:ext cx="0" cy="874118"/>
          </a:xfrm>
          <a:prstGeom prst="straightConnector1">
            <a:avLst/>
          </a:prstGeom>
          <a:ln w="381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CCA2D8DA-AABD-41F6-9A8B-34D5A732A1CD}"/>
              </a:ext>
            </a:extLst>
          </p:cNvPr>
          <p:cNvSpPr/>
          <p:nvPr/>
        </p:nvSpPr>
        <p:spPr>
          <a:xfrm>
            <a:off x="3083591" y="2425233"/>
            <a:ext cx="172720" cy="18749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90B7F4F6-F078-43C1-A1E8-39F536325121}"/>
                  </a:ext>
                </a:extLst>
              </p:cNvPr>
              <p:cNvSpPr txBox="1"/>
              <p:nvPr/>
            </p:nvSpPr>
            <p:spPr>
              <a:xfrm>
                <a:off x="3462371" y="2805927"/>
                <a:ext cx="1690527" cy="369332"/>
              </a:xfrm>
              <a:prstGeom prst="rect">
                <a:avLst/>
              </a:prstGeom>
              <a:noFill/>
              <a:ln>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AU" sz="2400" b="1" i="1" smtClean="0">
                              <a:solidFill>
                                <a:srgbClr val="FF0000"/>
                              </a:solidFill>
                              <a:latin typeface="Cambria Math" panose="02040503050406030204" pitchFamily="18" charset="0"/>
                              <a:ea typeface="Cambria Math" panose="02040503050406030204" pitchFamily="18" charset="0"/>
                            </a:rPr>
                          </m:ctrlPr>
                        </m:sSubPr>
                        <m:e>
                          <m:r>
                            <a:rPr lang="en-AU" sz="2400" b="1" i="1" smtClean="0">
                              <a:solidFill>
                                <a:srgbClr val="FF0000"/>
                              </a:solidFill>
                              <a:latin typeface="Cambria Math" panose="02040503050406030204" pitchFamily="18" charset="0"/>
                              <a:ea typeface="Cambria Math" panose="02040503050406030204" pitchFamily="18" charset="0"/>
                            </a:rPr>
                            <m:t>𝑭</m:t>
                          </m:r>
                        </m:e>
                        <m:sub>
                          <m:r>
                            <a:rPr lang="en-AU" sz="2400" b="1" i="1">
                              <a:solidFill>
                                <a:srgbClr val="FF0000"/>
                              </a:solidFill>
                              <a:latin typeface="Cambria Math" panose="02040503050406030204" pitchFamily="18" charset="0"/>
                              <a:ea typeface="Cambria Math" panose="02040503050406030204" pitchFamily="18" charset="0"/>
                            </a:rPr>
                            <m:t>┴</m:t>
                          </m:r>
                        </m:sub>
                      </m:sSub>
                      <m:r>
                        <a:rPr lang="en-AU" sz="2400" b="1" i="0" smtClean="0">
                          <a:solidFill>
                            <a:srgbClr val="FF0000"/>
                          </a:solidFill>
                          <a:latin typeface="Cambria Math" panose="02040503050406030204" pitchFamily="18" charset="0"/>
                          <a:ea typeface="Cambria Math" panose="02040503050406030204" pitchFamily="18" charset="0"/>
                        </a:rPr>
                        <m:t>=</m:t>
                      </m:r>
                      <m:r>
                        <a:rPr lang="en-AU" sz="2400" b="1" i="0" smtClean="0">
                          <a:solidFill>
                            <a:srgbClr val="FF0000"/>
                          </a:solidFill>
                          <a:latin typeface="Cambria Math" panose="02040503050406030204" pitchFamily="18" charset="0"/>
                          <a:ea typeface="Cambria Math" panose="02040503050406030204" pitchFamily="18" charset="0"/>
                        </a:rPr>
                        <m:t>𝐅</m:t>
                      </m:r>
                      <m:func>
                        <m:funcPr>
                          <m:ctrlPr>
                            <a:rPr lang="en-AU" sz="2400" b="1" i="1" smtClean="0">
                              <a:solidFill>
                                <a:srgbClr val="FF0000"/>
                              </a:solidFill>
                              <a:latin typeface="Cambria Math" panose="02040503050406030204" pitchFamily="18" charset="0"/>
                              <a:ea typeface="Cambria Math" panose="02040503050406030204" pitchFamily="18" charset="0"/>
                            </a:rPr>
                          </m:ctrlPr>
                        </m:funcPr>
                        <m:fName>
                          <m:r>
                            <m:rPr>
                              <m:sty m:val="p"/>
                            </m:rPr>
                            <a:rPr lang="en-AU" sz="2400" b="0" i="0" smtClean="0">
                              <a:solidFill>
                                <a:srgbClr val="FF0000"/>
                              </a:solidFill>
                              <a:latin typeface="Cambria Math" panose="02040503050406030204" pitchFamily="18" charset="0"/>
                              <a:ea typeface="Cambria Math" panose="02040503050406030204" pitchFamily="18" charset="0"/>
                            </a:rPr>
                            <m:t>sin</m:t>
                          </m:r>
                        </m:fName>
                        <m:e>
                          <m:r>
                            <a:rPr lang="en-AU" sz="2400" b="1" i="1" smtClean="0">
                              <a:solidFill>
                                <a:srgbClr val="FF0000"/>
                              </a:solidFill>
                              <a:latin typeface="Cambria Math" panose="02040503050406030204" pitchFamily="18" charset="0"/>
                              <a:ea typeface="Cambria Math" panose="02040503050406030204" pitchFamily="18" charset="0"/>
                            </a:rPr>
                            <m:t>𝜽</m:t>
                          </m:r>
                        </m:e>
                      </m:func>
                    </m:oMath>
                  </m:oMathPara>
                </a14:m>
                <a:endParaRPr lang="en-AU" sz="2400" b="1" dirty="0">
                  <a:solidFill>
                    <a:srgbClr val="FF0000"/>
                  </a:solidFill>
                </a:endParaRPr>
              </a:p>
            </p:txBody>
          </p:sp>
        </mc:Choice>
        <mc:Fallback xmlns="">
          <p:sp>
            <p:nvSpPr>
              <p:cNvPr id="10" name="TextBox 9">
                <a:extLst>
                  <a:ext uri="{FF2B5EF4-FFF2-40B4-BE49-F238E27FC236}">
                    <a16:creationId xmlns:a16="http://schemas.microsoft.com/office/drawing/2014/main" id="{90B7F4F6-F078-43C1-A1E8-39F536325121}"/>
                  </a:ext>
                </a:extLst>
              </p:cNvPr>
              <p:cNvSpPr txBox="1">
                <a:spLocks noRot="1" noChangeAspect="1" noMove="1" noResize="1" noEditPoints="1" noAdjustHandles="1" noChangeArrowheads="1" noChangeShapeType="1" noTextEdit="1"/>
              </p:cNvSpPr>
              <p:nvPr/>
            </p:nvSpPr>
            <p:spPr>
              <a:xfrm>
                <a:off x="3462371" y="2805927"/>
                <a:ext cx="1690527" cy="369332"/>
              </a:xfrm>
              <a:prstGeom prst="rect">
                <a:avLst/>
              </a:prstGeom>
              <a:blipFill>
                <a:blip r:embed="rId4"/>
                <a:stretch>
                  <a:fillRect l="-3971" r="-3610" b="-13115"/>
                </a:stretch>
              </a:blipFill>
              <a:ln>
                <a:noFill/>
              </a:ln>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7A37A6EF-F5C5-4E72-9A51-F45936A58F58}"/>
                  </a:ext>
                </a:extLst>
              </p:cNvPr>
              <p:cNvSpPr txBox="1"/>
              <p:nvPr/>
            </p:nvSpPr>
            <p:spPr>
              <a:xfrm>
                <a:off x="1854888" y="2922866"/>
                <a:ext cx="591518" cy="369332"/>
              </a:xfrm>
              <a:prstGeom prst="rect">
                <a:avLst/>
              </a:prstGeom>
              <a:noFill/>
              <a:ln>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AU" sz="2400" b="1" i="1" smtClean="0">
                          <a:solidFill>
                            <a:srgbClr val="FF0000"/>
                          </a:solidFill>
                          <a:latin typeface="Cambria Math" panose="02040503050406030204" pitchFamily="18" charset="0"/>
                          <a:ea typeface="Cambria Math" panose="02040503050406030204" pitchFamily="18" charset="0"/>
                        </a:rPr>
                        <m:t>𝑭</m:t>
                      </m:r>
                      <m:r>
                        <a:rPr lang="en-AU" sz="2400" b="1" i="1" smtClean="0">
                          <a:solidFill>
                            <a:srgbClr val="FF0000"/>
                          </a:solidFill>
                          <a:latin typeface="Cambria Math" panose="02040503050406030204" pitchFamily="18" charset="0"/>
                          <a:ea typeface="Cambria Math" panose="02040503050406030204" pitchFamily="18" charset="0"/>
                        </a:rPr>
                        <m:t>=</m:t>
                      </m:r>
                    </m:oMath>
                  </m:oMathPara>
                </a14:m>
                <a:endParaRPr lang="en-AU" sz="2400" b="1" dirty="0">
                  <a:solidFill>
                    <a:srgbClr val="FF0000"/>
                  </a:solidFill>
                </a:endParaRPr>
              </a:p>
            </p:txBody>
          </p:sp>
        </mc:Choice>
        <mc:Fallback xmlns="">
          <p:sp>
            <p:nvSpPr>
              <p:cNvPr id="11" name="TextBox 10">
                <a:extLst>
                  <a:ext uri="{FF2B5EF4-FFF2-40B4-BE49-F238E27FC236}">
                    <a16:creationId xmlns:a16="http://schemas.microsoft.com/office/drawing/2014/main" id="{7A37A6EF-F5C5-4E72-9A51-F45936A58F58}"/>
                  </a:ext>
                </a:extLst>
              </p:cNvPr>
              <p:cNvSpPr txBox="1">
                <a:spLocks noRot="1" noChangeAspect="1" noMove="1" noResize="1" noEditPoints="1" noAdjustHandles="1" noChangeArrowheads="1" noChangeShapeType="1" noTextEdit="1"/>
              </p:cNvSpPr>
              <p:nvPr/>
            </p:nvSpPr>
            <p:spPr>
              <a:xfrm>
                <a:off x="1854888" y="2922866"/>
                <a:ext cx="591518" cy="369332"/>
              </a:xfrm>
              <a:prstGeom prst="rect">
                <a:avLst/>
              </a:prstGeom>
              <a:blipFill>
                <a:blip r:embed="rId5"/>
                <a:stretch>
                  <a:fillRect l="-10309" r="-4124" b="-6557"/>
                </a:stretch>
              </a:blipFill>
              <a:ln>
                <a:noFill/>
              </a:ln>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B094D8E3-EDB6-4A00-B11F-15F9F78CD0F3}"/>
                  </a:ext>
                </a:extLst>
              </p:cNvPr>
              <p:cNvSpPr txBox="1"/>
              <p:nvPr/>
            </p:nvSpPr>
            <p:spPr>
              <a:xfrm>
                <a:off x="5109513" y="2805927"/>
                <a:ext cx="1728550" cy="369332"/>
              </a:xfrm>
              <a:prstGeom prst="rect">
                <a:avLst/>
              </a:prstGeom>
              <a:noFill/>
              <a:ln>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AU" sz="2400" b="1" i="1" smtClean="0">
                          <a:solidFill>
                            <a:srgbClr val="FF0000"/>
                          </a:solidFill>
                          <a:latin typeface="Cambria Math" panose="02040503050406030204" pitchFamily="18" charset="0"/>
                          <a:ea typeface="Cambria Math" panose="02040503050406030204" pitchFamily="18" charset="0"/>
                        </a:rPr>
                        <m:t>=</m:t>
                      </m:r>
                      <m:r>
                        <a:rPr lang="en-AU" sz="2400" b="1" i="1" smtClean="0">
                          <a:solidFill>
                            <a:srgbClr val="FF0000"/>
                          </a:solidFill>
                          <a:latin typeface="Cambria Math" panose="02040503050406030204" pitchFamily="18" charset="0"/>
                          <a:ea typeface="Cambria Math" panose="02040503050406030204" pitchFamily="18" charset="0"/>
                        </a:rPr>
                        <m:t>𝟔𝟓</m:t>
                      </m:r>
                      <m:func>
                        <m:funcPr>
                          <m:ctrlPr>
                            <a:rPr lang="en-AU" sz="2400" b="1" i="1" smtClean="0">
                              <a:solidFill>
                                <a:srgbClr val="FF0000"/>
                              </a:solidFill>
                              <a:latin typeface="Cambria Math" panose="02040503050406030204" pitchFamily="18" charset="0"/>
                              <a:ea typeface="Cambria Math" panose="02040503050406030204" pitchFamily="18" charset="0"/>
                            </a:rPr>
                          </m:ctrlPr>
                        </m:funcPr>
                        <m:fName>
                          <m:r>
                            <m:rPr>
                              <m:sty m:val="p"/>
                            </m:rPr>
                            <a:rPr lang="en-AU" sz="2400" b="0" i="0" smtClean="0">
                              <a:solidFill>
                                <a:srgbClr val="FF0000"/>
                              </a:solidFill>
                              <a:latin typeface="Cambria Math" panose="02040503050406030204" pitchFamily="18" charset="0"/>
                              <a:ea typeface="Cambria Math" panose="02040503050406030204" pitchFamily="18" charset="0"/>
                            </a:rPr>
                            <m:t>sin</m:t>
                          </m:r>
                        </m:fName>
                        <m:e>
                          <m:r>
                            <a:rPr lang="en-AU" sz="2400" b="1" i="1" smtClean="0">
                              <a:solidFill>
                                <a:srgbClr val="FF0000"/>
                              </a:solidFill>
                              <a:latin typeface="Cambria Math" panose="02040503050406030204" pitchFamily="18" charset="0"/>
                              <a:ea typeface="Cambria Math" panose="02040503050406030204" pitchFamily="18" charset="0"/>
                            </a:rPr>
                            <m:t>𝟔𝟖</m:t>
                          </m:r>
                          <m:r>
                            <a:rPr lang="en-AU" sz="2400" b="1" i="1" smtClean="0">
                              <a:solidFill>
                                <a:srgbClr val="FF0000"/>
                              </a:solidFill>
                              <a:latin typeface="Cambria Math" panose="02040503050406030204" pitchFamily="18" charset="0"/>
                              <a:ea typeface="Cambria Math" panose="02040503050406030204" pitchFamily="18" charset="0"/>
                            </a:rPr>
                            <m:t>°</m:t>
                          </m:r>
                        </m:e>
                      </m:func>
                    </m:oMath>
                  </m:oMathPara>
                </a14:m>
                <a:endParaRPr lang="en-AU" sz="2400" b="1" dirty="0">
                  <a:solidFill>
                    <a:srgbClr val="FF0000"/>
                  </a:solidFill>
                </a:endParaRPr>
              </a:p>
            </p:txBody>
          </p:sp>
        </mc:Choice>
        <mc:Fallback xmlns="">
          <p:sp>
            <p:nvSpPr>
              <p:cNvPr id="12" name="TextBox 11">
                <a:extLst>
                  <a:ext uri="{FF2B5EF4-FFF2-40B4-BE49-F238E27FC236}">
                    <a16:creationId xmlns:a16="http://schemas.microsoft.com/office/drawing/2014/main" id="{B094D8E3-EDB6-4A00-B11F-15F9F78CD0F3}"/>
                  </a:ext>
                </a:extLst>
              </p:cNvPr>
              <p:cNvSpPr txBox="1">
                <a:spLocks noRot="1" noChangeAspect="1" noMove="1" noResize="1" noEditPoints="1" noAdjustHandles="1" noChangeArrowheads="1" noChangeShapeType="1" noTextEdit="1"/>
              </p:cNvSpPr>
              <p:nvPr/>
            </p:nvSpPr>
            <p:spPr>
              <a:xfrm>
                <a:off x="5109513" y="2805927"/>
                <a:ext cx="1728550" cy="369332"/>
              </a:xfrm>
              <a:prstGeom prst="rect">
                <a:avLst/>
              </a:prstGeom>
              <a:blipFill>
                <a:blip r:embed="rId6"/>
                <a:stretch>
                  <a:fillRect l="-1408" r="-3873" b="-8197"/>
                </a:stretch>
              </a:blipFill>
              <a:ln>
                <a:noFill/>
              </a:ln>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30D603A5-4C00-46A1-9BC7-7D9E85DEFE44}"/>
                  </a:ext>
                </a:extLst>
              </p:cNvPr>
              <p:cNvSpPr txBox="1"/>
              <p:nvPr/>
            </p:nvSpPr>
            <p:spPr>
              <a:xfrm>
                <a:off x="9050370" y="4370672"/>
                <a:ext cx="1942750" cy="369332"/>
              </a:xfrm>
              <a:prstGeom prst="rect">
                <a:avLst/>
              </a:prstGeom>
              <a:noFill/>
              <a:ln>
                <a:solidFill>
                  <a:srgbClr val="FF0000"/>
                </a:solid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AU" sz="2400" b="1" i="1" smtClean="0">
                          <a:solidFill>
                            <a:srgbClr val="FF0000"/>
                          </a:solidFill>
                          <a:latin typeface="Cambria Math" panose="02040503050406030204" pitchFamily="18" charset="0"/>
                          <a:ea typeface="Cambria Math" panose="02040503050406030204" pitchFamily="18" charset="0"/>
                        </a:rPr>
                        <m:t>𝝉</m:t>
                      </m:r>
                      <m:r>
                        <a:rPr lang="en-AU" sz="2400" b="1" i="1" smtClean="0">
                          <a:solidFill>
                            <a:srgbClr val="FF0000"/>
                          </a:solidFill>
                          <a:latin typeface="Cambria Math" panose="02040503050406030204" pitchFamily="18" charset="0"/>
                          <a:ea typeface="Cambria Math" panose="02040503050406030204" pitchFamily="18" charset="0"/>
                        </a:rPr>
                        <m:t>=</m:t>
                      </m:r>
                      <m:r>
                        <a:rPr lang="en-AU" sz="2400" b="1" i="1" smtClean="0">
                          <a:solidFill>
                            <a:srgbClr val="FF0000"/>
                          </a:solidFill>
                          <a:latin typeface="Cambria Math" panose="02040503050406030204" pitchFamily="18" charset="0"/>
                          <a:ea typeface="Cambria Math" panose="02040503050406030204" pitchFamily="18" charset="0"/>
                        </a:rPr>
                        <m:t>𝒓𝑭</m:t>
                      </m:r>
                      <m:func>
                        <m:funcPr>
                          <m:ctrlPr>
                            <a:rPr lang="en-AU" sz="2400" b="1" i="1" smtClean="0">
                              <a:solidFill>
                                <a:srgbClr val="FF0000"/>
                              </a:solidFill>
                              <a:latin typeface="Cambria Math" panose="02040503050406030204" pitchFamily="18" charset="0"/>
                              <a:ea typeface="Cambria Math" panose="02040503050406030204" pitchFamily="18" charset="0"/>
                            </a:rPr>
                          </m:ctrlPr>
                        </m:funcPr>
                        <m:fName>
                          <m:r>
                            <m:rPr>
                              <m:sty m:val="p"/>
                            </m:rPr>
                            <a:rPr lang="en-AU" sz="2400" b="0" i="0" smtClean="0">
                              <a:solidFill>
                                <a:srgbClr val="FF0000"/>
                              </a:solidFill>
                              <a:latin typeface="Cambria Math" panose="02040503050406030204" pitchFamily="18" charset="0"/>
                              <a:ea typeface="Cambria Math" panose="02040503050406030204" pitchFamily="18" charset="0"/>
                            </a:rPr>
                            <m:t>sin</m:t>
                          </m:r>
                        </m:fName>
                        <m:e>
                          <m:r>
                            <a:rPr lang="en-AU" sz="2400" b="0" i="1" smtClean="0">
                              <a:solidFill>
                                <a:srgbClr val="FF0000"/>
                              </a:solidFill>
                              <a:latin typeface="Cambria Math" panose="02040503050406030204" pitchFamily="18" charset="0"/>
                              <a:ea typeface="Cambria Math" panose="02040503050406030204" pitchFamily="18" charset="0"/>
                            </a:rPr>
                            <m:t>𝜽</m:t>
                          </m:r>
                        </m:e>
                      </m:func>
                    </m:oMath>
                  </m:oMathPara>
                </a14:m>
                <a:endParaRPr lang="en-AU" sz="2400" b="1" dirty="0">
                  <a:solidFill>
                    <a:srgbClr val="FF0000"/>
                  </a:solidFill>
                </a:endParaRPr>
              </a:p>
            </p:txBody>
          </p:sp>
        </mc:Choice>
        <mc:Fallback xmlns="">
          <p:sp>
            <p:nvSpPr>
              <p:cNvPr id="13" name="TextBox 12">
                <a:extLst>
                  <a:ext uri="{FF2B5EF4-FFF2-40B4-BE49-F238E27FC236}">
                    <a16:creationId xmlns:a16="http://schemas.microsoft.com/office/drawing/2014/main" id="{30D603A5-4C00-46A1-9BC7-7D9E85DEFE44}"/>
                  </a:ext>
                </a:extLst>
              </p:cNvPr>
              <p:cNvSpPr txBox="1">
                <a:spLocks noRot="1" noChangeAspect="1" noMove="1" noResize="1" noEditPoints="1" noAdjustHandles="1" noChangeArrowheads="1" noChangeShapeType="1" noTextEdit="1"/>
              </p:cNvSpPr>
              <p:nvPr/>
            </p:nvSpPr>
            <p:spPr>
              <a:xfrm>
                <a:off x="9050370" y="4370672"/>
                <a:ext cx="1942750" cy="369332"/>
              </a:xfrm>
              <a:prstGeom prst="rect">
                <a:avLst/>
              </a:prstGeom>
              <a:blipFill>
                <a:blip r:embed="rId7"/>
                <a:stretch>
                  <a:fillRect b="-3175"/>
                </a:stretch>
              </a:blipFill>
              <a:ln>
                <a:solidFill>
                  <a:srgbClr val="FF0000"/>
                </a:solidFill>
              </a:ln>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896E1F66-378F-45C4-A819-D7284B21914B}"/>
                  </a:ext>
                </a:extLst>
              </p:cNvPr>
              <p:cNvSpPr txBox="1"/>
              <p:nvPr/>
            </p:nvSpPr>
            <p:spPr>
              <a:xfrm>
                <a:off x="3719819" y="5789984"/>
                <a:ext cx="5380816" cy="369332"/>
              </a:xfrm>
              <a:prstGeom prst="rect">
                <a:avLst/>
              </a:prstGeom>
              <a:noFill/>
              <a:ln w="38100">
                <a:solidFill>
                  <a:srgbClr val="FF0000"/>
                </a:solid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AU" sz="2400" b="1" i="1" smtClean="0">
                          <a:solidFill>
                            <a:srgbClr val="FF0000"/>
                          </a:solidFill>
                          <a:latin typeface="Cambria Math" panose="02040503050406030204" pitchFamily="18" charset="0"/>
                          <a:ea typeface="Cambria Math" panose="02040503050406030204" pitchFamily="18" charset="0"/>
                        </a:rPr>
                        <m:t>𝝉</m:t>
                      </m:r>
                      <m:r>
                        <a:rPr lang="en-AU" sz="2400" b="1" i="1" smtClean="0">
                          <a:solidFill>
                            <a:srgbClr val="FF0000"/>
                          </a:solidFill>
                          <a:latin typeface="Cambria Math" panose="02040503050406030204" pitchFamily="18" charset="0"/>
                          <a:ea typeface="Cambria Math" panose="02040503050406030204" pitchFamily="18" charset="0"/>
                        </a:rPr>
                        <m:t>=</m:t>
                      </m:r>
                      <m:r>
                        <a:rPr lang="en-AU" sz="2400" b="1" i="1" smtClean="0">
                          <a:solidFill>
                            <a:srgbClr val="FF0000"/>
                          </a:solidFill>
                          <a:latin typeface="Cambria Math" panose="02040503050406030204" pitchFamily="18" charset="0"/>
                          <a:ea typeface="Cambria Math" panose="02040503050406030204" pitchFamily="18" charset="0"/>
                        </a:rPr>
                        <m:t>𝟎</m:t>
                      </m:r>
                      <m:r>
                        <a:rPr lang="en-AU" sz="2400" b="1" i="1" smtClean="0">
                          <a:solidFill>
                            <a:srgbClr val="FF0000"/>
                          </a:solidFill>
                          <a:latin typeface="Cambria Math" panose="02040503050406030204" pitchFamily="18" charset="0"/>
                          <a:ea typeface="Cambria Math" panose="02040503050406030204" pitchFamily="18" charset="0"/>
                        </a:rPr>
                        <m:t>.</m:t>
                      </m:r>
                      <m:r>
                        <a:rPr lang="en-AU" sz="2400" b="1" i="1" smtClean="0">
                          <a:solidFill>
                            <a:srgbClr val="FF0000"/>
                          </a:solidFill>
                          <a:latin typeface="Cambria Math" panose="02040503050406030204" pitchFamily="18" charset="0"/>
                          <a:ea typeface="Cambria Math" panose="02040503050406030204" pitchFamily="18" charset="0"/>
                        </a:rPr>
                        <m:t>𝟒𝟐</m:t>
                      </m:r>
                      <m:r>
                        <a:rPr lang="en-AU" sz="2400" b="1" i="1" smtClean="0">
                          <a:solidFill>
                            <a:srgbClr val="FF0000"/>
                          </a:solidFill>
                          <a:latin typeface="Cambria Math" panose="02040503050406030204" pitchFamily="18" charset="0"/>
                          <a:ea typeface="Cambria Math" panose="02040503050406030204" pitchFamily="18" charset="0"/>
                        </a:rPr>
                        <m:t>×</m:t>
                      </m:r>
                      <m:r>
                        <a:rPr lang="en-AU" sz="2400" b="1" i="1" smtClean="0">
                          <a:solidFill>
                            <a:srgbClr val="FF0000"/>
                          </a:solidFill>
                          <a:latin typeface="Cambria Math" panose="02040503050406030204" pitchFamily="18" charset="0"/>
                          <a:ea typeface="Cambria Math" panose="02040503050406030204" pitchFamily="18" charset="0"/>
                        </a:rPr>
                        <m:t>𝟔𝟓</m:t>
                      </m:r>
                      <m:func>
                        <m:funcPr>
                          <m:ctrlPr>
                            <a:rPr lang="en-AU" sz="2400" b="1" i="1">
                              <a:solidFill>
                                <a:srgbClr val="FF0000"/>
                              </a:solidFill>
                              <a:latin typeface="Cambria Math" panose="02040503050406030204" pitchFamily="18" charset="0"/>
                              <a:ea typeface="Cambria Math" panose="02040503050406030204" pitchFamily="18" charset="0"/>
                            </a:rPr>
                          </m:ctrlPr>
                        </m:funcPr>
                        <m:fName>
                          <m:r>
                            <m:rPr>
                              <m:sty m:val="p"/>
                            </m:rPr>
                            <a:rPr lang="en-AU" sz="2400">
                              <a:solidFill>
                                <a:srgbClr val="FF0000"/>
                              </a:solidFill>
                              <a:latin typeface="Cambria Math" panose="02040503050406030204" pitchFamily="18" charset="0"/>
                              <a:ea typeface="Cambria Math" panose="02040503050406030204" pitchFamily="18" charset="0"/>
                            </a:rPr>
                            <m:t>sin</m:t>
                          </m:r>
                        </m:fName>
                        <m:e>
                          <m:r>
                            <a:rPr lang="en-AU" sz="2400" b="1" i="1">
                              <a:solidFill>
                                <a:srgbClr val="FF0000"/>
                              </a:solidFill>
                              <a:latin typeface="Cambria Math" panose="02040503050406030204" pitchFamily="18" charset="0"/>
                              <a:ea typeface="Cambria Math" panose="02040503050406030204" pitchFamily="18" charset="0"/>
                            </a:rPr>
                            <m:t>𝟔𝟖</m:t>
                          </m:r>
                          <m:r>
                            <a:rPr lang="en-AU" sz="2400" b="1" i="1">
                              <a:solidFill>
                                <a:srgbClr val="FF0000"/>
                              </a:solidFill>
                              <a:latin typeface="Cambria Math" panose="02040503050406030204" pitchFamily="18" charset="0"/>
                              <a:ea typeface="Cambria Math" panose="02040503050406030204" pitchFamily="18" charset="0"/>
                            </a:rPr>
                            <m:t>°</m:t>
                          </m:r>
                        </m:e>
                      </m:func>
                      <m:r>
                        <a:rPr lang="en-AU" sz="2400" b="1" i="0" smtClean="0">
                          <a:solidFill>
                            <a:srgbClr val="FF0000"/>
                          </a:solidFill>
                          <a:latin typeface="Cambria Math" panose="02040503050406030204" pitchFamily="18" charset="0"/>
                          <a:ea typeface="Cambria Math" panose="02040503050406030204" pitchFamily="18" charset="0"/>
                        </a:rPr>
                        <m:t>=</m:t>
                      </m:r>
                      <m:r>
                        <a:rPr lang="en-AU" sz="2400" b="1" i="0" smtClean="0">
                          <a:solidFill>
                            <a:srgbClr val="FF0000"/>
                          </a:solidFill>
                          <a:latin typeface="Cambria Math" panose="02040503050406030204" pitchFamily="18" charset="0"/>
                          <a:ea typeface="Cambria Math" panose="02040503050406030204" pitchFamily="18" charset="0"/>
                        </a:rPr>
                        <m:t>𝟐𝟓</m:t>
                      </m:r>
                      <m:r>
                        <a:rPr lang="en-AU" sz="2400" b="1" i="0" smtClean="0">
                          <a:solidFill>
                            <a:srgbClr val="FF0000"/>
                          </a:solidFill>
                          <a:latin typeface="Cambria Math" panose="02040503050406030204" pitchFamily="18" charset="0"/>
                          <a:ea typeface="Cambria Math" panose="02040503050406030204" pitchFamily="18" charset="0"/>
                        </a:rPr>
                        <m:t>.</m:t>
                      </m:r>
                      <m:r>
                        <a:rPr lang="en-AU" sz="2400" b="1" i="0" smtClean="0">
                          <a:solidFill>
                            <a:srgbClr val="FF0000"/>
                          </a:solidFill>
                          <a:latin typeface="Cambria Math" panose="02040503050406030204" pitchFamily="18" charset="0"/>
                          <a:ea typeface="Cambria Math" panose="02040503050406030204" pitchFamily="18" charset="0"/>
                        </a:rPr>
                        <m:t>𝟑</m:t>
                      </m:r>
                      <m:r>
                        <a:rPr lang="en-AU" sz="2400" b="1" i="0" smtClean="0">
                          <a:solidFill>
                            <a:srgbClr val="FF0000"/>
                          </a:solidFill>
                          <a:latin typeface="Cambria Math" panose="02040503050406030204" pitchFamily="18" charset="0"/>
                          <a:ea typeface="Cambria Math" panose="02040503050406030204" pitchFamily="18" charset="0"/>
                        </a:rPr>
                        <m:t> </m:t>
                      </m:r>
                      <m:r>
                        <a:rPr lang="en-AU" sz="2400" b="1" i="0" smtClean="0">
                          <a:solidFill>
                            <a:srgbClr val="FF0000"/>
                          </a:solidFill>
                          <a:latin typeface="Cambria Math" panose="02040503050406030204" pitchFamily="18" charset="0"/>
                          <a:ea typeface="Cambria Math" panose="02040503050406030204" pitchFamily="18" charset="0"/>
                        </a:rPr>
                        <m:t>𝐍</m:t>
                      </m:r>
                      <m:r>
                        <a:rPr lang="en-AU" sz="2400" b="1" i="0" smtClean="0">
                          <a:solidFill>
                            <a:srgbClr val="FF0000"/>
                          </a:solidFill>
                          <a:latin typeface="Cambria Math" panose="02040503050406030204" pitchFamily="18" charset="0"/>
                          <a:ea typeface="Cambria Math" panose="02040503050406030204" pitchFamily="18" charset="0"/>
                        </a:rPr>
                        <m:t> </m:t>
                      </m:r>
                      <m:r>
                        <a:rPr lang="en-AU" sz="2400" b="1" i="0" smtClean="0">
                          <a:solidFill>
                            <a:srgbClr val="FF0000"/>
                          </a:solidFill>
                          <a:latin typeface="Cambria Math" panose="02040503050406030204" pitchFamily="18" charset="0"/>
                          <a:ea typeface="Cambria Math" panose="02040503050406030204" pitchFamily="18" charset="0"/>
                        </a:rPr>
                        <m:t>𝐦</m:t>
                      </m:r>
                    </m:oMath>
                  </m:oMathPara>
                </a14:m>
                <a:endParaRPr lang="en-AU" sz="2400" b="1" dirty="0">
                  <a:solidFill>
                    <a:srgbClr val="FF0000"/>
                  </a:solidFill>
                </a:endParaRPr>
              </a:p>
            </p:txBody>
          </p:sp>
        </mc:Choice>
        <mc:Fallback xmlns="">
          <p:sp>
            <p:nvSpPr>
              <p:cNvPr id="14" name="TextBox 13">
                <a:extLst>
                  <a:ext uri="{FF2B5EF4-FFF2-40B4-BE49-F238E27FC236}">
                    <a16:creationId xmlns:a16="http://schemas.microsoft.com/office/drawing/2014/main" id="{896E1F66-378F-45C4-A819-D7284B21914B}"/>
                  </a:ext>
                </a:extLst>
              </p:cNvPr>
              <p:cNvSpPr txBox="1">
                <a:spLocks noRot="1" noChangeAspect="1" noMove="1" noResize="1" noEditPoints="1" noAdjustHandles="1" noChangeArrowheads="1" noChangeShapeType="1" noTextEdit="1"/>
              </p:cNvSpPr>
              <p:nvPr/>
            </p:nvSpPr>
            <p:spPr>
              <a:xfrm>
                <a:off x="3719819" y="5789984"/>
                <a:ext cx="5380816" cy="369332"/>
              </a:xfrm>
              <a:prstGeom prst="rect">
                <a:avLst/>
              </a:prstGeom>
              <a:blipFill>
                <a:blip r:embed="rId8"/>
                <a:stretch>
                  <a:fillRect b="-3030"/>
                </a:stretch>
              </a:blipFill>
              <a:ln w="38100">
                <a:solidFill>
                  <a:srgbClr val="FF0000"/>
                </a:solidFill>
              </a:ln>
            </p:spPr>
            <p:txBody>
              <a:bodyPr/>
              <a:lstStyle/>
              <a:p>
                <a:r>
                  <a:rPr lang="en-AU">
                    <a:noFill/>
                  </a:rPr>
                  <a:t> </a:t>
                </a:r>
              </a:p>
            </p:txBody>
          </p:sp>
        </mc:Fallback>
      </mc:AlternateContent>
      <p:sp>
        <p:nvSpPr>
          <p:cNvPr id="16" name="Content Placeholder 2">
            <a:extLst>
              <a:ext uri="{FF2B5EF4-FFF2-40B4-BE49-F238E27FC236}">
                <a16:creationId xmlns:a16="http://schemas.microsoft.com/office/drawing/2014/main" id="{0224B43D-0115-4E73-94B8-AA868F98B2C6}"/>
              </a:ext>
            </a:extLst>
          </p:cNvPr>
          <p:cNvSpPr txBox="1">
            <a:spLocks/>
          </p:cNvSpPr>
          <p:nvPr/>
        </p:nvSpPr>
        <p:spPr>
          <a:xfrm>
            <a:off x="8530942" y="1567195"/>
            <a:ext cx="3345899" cy="73958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AU" sz="2000" b="1" i="1" dirty="0">
                <a:solidFill>
                  <a:srgbClr val="00B0F0"/>
                </a:solidFill>
              </a:rPr>
              <a:t>Now, let’s try to solve the same question another way.</a:t>
            </a:r>
          </a:p>
          <a:p>
            <a:endParaRPr lang="en-AU" b="1" dirty="0"/>
          </a:p>
        </p:txBody>
      </p:sp>
      <p:sp>
        <p:nvSpPr>
          <p:cNvPr id="17" name="Content Placeholder 2">
            <a:extLst>
              <a:ext uri="{FF2B5EF4-FFF2-40B4-BE49-F238E27FC236}">
                <a16:creationId xmlns:a16="http://schemas.microsoft.com/office/drawing/2014/main" id="{5B6F87CD-7151-4031-89A1-194A94EDC1F4}"/>
              </a:ext>
            </a:extLst>
          </p:cNvPr>
          <p:cNvSpPr txBox="1">
            <a:spLocks/>
          </p:cNvSpPr>
          <p:nvPr/>
        </p:nvSpPr>
        <p:spPr>
          <a:xfrm>
            <a:off x="8530941" y="4863050"/>
            <a:ext cx="3345899" cy="42775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AU" sz="2000" b="1" i="1" dirty="0">
                <a:solidFill>
                  <a:srgbClr val="00B0F0"/>
                </a:solidFill>
              </a:rPr>
              <a:t>This is the same as last time!</a:t>
            </a:r>
          </a:p>
          <a:p>
            <a:endParaRPr lang="en-AU" b="1" dirty="0"/>
          </a:p>
        </p:txBody>
      </p:sp>
    </p:spTree>
    <p:extLst>
      <p:ext uri="{BB962C8B-B14F-4D97-AF65-F5344CB8AC3E}">
        <p14:creationId xmlns:p14="http://schemas.microsoft.com/office/powerpoint/2010/main" val="2129230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2"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Scale>
                                      <p:cBhvr>
                                        <p:cTn id="7" dur="1000" decel="50000" fill="hold">
                                          <p:stCondLst>
                                            <p:cond delay="0"/>
                                          </p:stCondLst>
                                        </p:cTn>
                                        <p:tgtEl>
                                          <p:spTgt spid="1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16"/>
                                        </p:tgtEl>
                                        <p:attrNameLst>
                                          <p:attrName>ppt_x</p:attrName>
                                          <p:attrName>ppt_y</p:attrName>
                                        </p:attrNameLst>
                                      </p:cBhvr>
                                    </p:animMotion>
                                    <p:animEffect transition="in" filter="fade">
                                      <p:cBhvr>
                                        <p:cTn id="9" dur="1000"/>
                                        <p:tgtEl>
                                          <p:spTgt spid="16"/>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500"/>
                                        <p:tgtEl>
                                          <p:spTgt spid="3">
                                            <p:txEl>
                                              <p:pRg st="0" end="0"/>
                                            </p:txEl>
                                          </p:spTgt>
                                        </p:tgtEl>
                                      </p:cBhvr>
                                    </p:animEffect>
                                  </p:childTnLst>
                                </p:cTn>
                              </p:par>
                            </p:childTnLst>
                          </p:cTn>
                        </p:par>
                        <p:par>
                          <p:cTn id="15" fill="hold">
                            <p:stCondLst>
                              <p:cond delay="500"/>
                            </p:stCondLst>
                            <p:childTnLst>
                              <p:par>
                                <p:cTn id="16" presetID="10" presetClass="entr" presetSubtype="0" fill="hold" grpId="0" nodeType="after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wipe(down)">
                                      <p:cBhvr>
                                        <p:cTn id="23" dur="500"/>
                                        <p:tgtEl>
                                          <p:spTgt spid="7"/>
                                        </p:tgtEl>
                                      </p:cBhvr>
                                    </p:animEffect>
                                  </p:childTnLst>
                                </p:cTn>
                              </p:par>
                            </p:childTnLst>
                          </p:cTn>
                        </p:par>
                        <p:par>
                          <p:cTn id="24" fill="hold">
                            <p:stCondLst>
                              <p:cond delay="500"/>
                            </p:stCondLst>
                            <p:childTnLst>
                              <p:par>
                                <p:cTn id="25" presetID="10" presetClass="entr" presetSubtype="0" fill="hold" grpId="0" nodeType="after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wipe(left)">
                                      <p:cBhvr>
                                        <p:cTn id="32" dur="500"/>
                                        <p:tgtEl>
                                          <p:spTgt spid="11"/>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wipe(left)">
                                      <p:cBhvr>
                                        <p:cTn id="37" dur="500"/>
                                        <p:tgtEl>
                                          <p:spTgt spid="10"/>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1" end="1"/>
                                            </p:txEl>
                                          </p:spTgt>
                                        </p:tgtEl>
                                        <p:attrNameLst>
                                          <p:attrName>style.visibility</p:attrName>
                                        </p:attrNameLst>
                                      </p:cBhvr>
                                      <p:to>
                                        <p:strVal val="visible"/>
                                      </p:to>
                                    </p:set>
                                    <p:animEffect transition="in" filter="fade">
                                      <p:cBhvr>
                                        <p:cTn id="42" dur="500"/>
                                        <p:tgtEl>
                                          <p:spTgt spid="3">
                                            <p:txEl>
                                              <p:pRg st="1" end="1"/>
                                            </p:txEl>
                                          </p:spTgt>
                                        </p:tgtEl>
                                      </p:cBhvr>
                                    </p:animEffect>
                                  </p:childTnLst>
                                </p:cTn>
                              </p:par>
                            </p:childTnLst>
                          </p:cTn>
                        </p:par>
                        <p:par>
                          <p:cTn id="43" fill="hold">
                            <p:stCondLst>
                              <p:cond delay="500"/>
                            </p:stCondLst>
                            <p:childTnLst>
                              <p:par>
                                <p:cTn id="44" presetID="10" presetClass="entr" presetSubtype="0" fill="hold" grpId="0" nodeType="afterEffect">
                                  <p:stCondLst>
                                    <p:cond delay="0"/>
                                  </p:stCondLst>
                                  <p:childTnLst>
                                    <p:set>
                                      <p:cBhvr>
                                        <p:cTn id="45" dur="1" fill="hold">
                                          <p:stCondLst>
                                            <p:cond delay="0"/>
                                          </p:stCondLst>
                                        </p:cTn>
                                        <p:tgtEl>
                                          <p:spTgt spid="13"/>
                                        </p:tgtEl>
                                        <p:attrNameLst>
                                          <p:attrName>style.visibility</p:attrName>
                                        </p:attrNameLst>
                                      </p:cBhvr>
                                      <p:to>
                                        <p:strVal val="visible"/>
                                      </p:to>
                                    </p:set>
                                    <p:animEffect transition="in" filter="fade">
                                      <p:cBhvr>
                                        <p:cTn id="46" dur="500"/>
                                        <p:tgtEl>
                                          <p:spTgt spid="13"/>
                                        </p:tgtEl>
                                      </p:cBhvr>
                                    </p:animEffect>
                                  </p:childTnLst>
                                </p:cTn>
                              </p:par>
                            </p:childTnLst>
                          </p:cTn>
                        </p:par>
                        <p:par>
                          <p:cTn id="47" fill="hold">
                            <p:stCondLst>
                              <p:cond delay="1000"/>
                            </p:stCondLst>
                            <p:childTnLst>
                              <p:par>
                                <p:cTn id="48" presetID="52" presetClass="entr" presetSubtype="0" fill="hold" grpId="0" nodeType="afterEffect">
                                  <p:stCondLst>
                                    <p:cond delay="0"/>
                                  </p:stCondLst>
                                  <p:childTnLst>
                                    <p:set>
                                      <p:cBhvr>
                                        <p:cTn id="49" dur="1" fill="hold">
                                          <p:stCondLst>
                                            <p:cond delay="0"/>
                                          </p:stCondLst>
                                        </p:cTn>
                                        <p:tgtEl>
                                          <p:spTgt spid="17"/>
                                        </p:tgtEl>
                                        <p:attrNameLst>
                                          <p:attrName>style.visibility</p:attrName>
                                        </p:attrNameLst>
                                      </p:cBhvr>
                                      <p:to>
                                        <p:strVal val="visible"/>
                                      </p:to>
                                    </p:set>
                                    <p:animScale>
                                      <p:cBhvr>
                                        <p:cTn id="50" dur="1000" decel="50000" fill="hold">
                                          <p:stCondLst>
                                            <p:cond delay="0"/>
                                          </p:stCondLst>
                                        </p:cTn>
                                        <p:tgtEl>
                                          <p:spTgt spid="17"/>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51" dur="1000" decel="50000" fill="hold">
                                          <p:stCondLst>
                                            <p:cond delay="0"/>
                                          </p:stCondLst>
                                        </p:cTn>
                                        <p:tgtEl>
                                          <p:spTgt spid="17"/>
                                        </p:tgtEl>
                                        <p:attrNameLst>
                                          <p:attrName>ppt_x</p:attrName>
                                          <p:attrName>ppt_y</p:attrName>
                                        </p:attrNameLst>
                                      </p:cBhvr>
                                    </p:animMotion>
                                    <p:animEffect transition="in" filter="fade">
                                      <p:cBhvr>
                                        <p:cTn id="52" dur="1000"/>
                                        <p:tgtEl>
                                          <p:spTgt spid="17"/>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3">
                                            <p:txEl>
                                              <p:pRg st="2" end="2"/>
                                            </p:txEl>
                                          </p:spTgt>
                                        </p:tgtEl>
                                        <p:attrNameLst>
                                          <p:attrName>style.visibility</p:attrName>
                                        </p:attrNameLst>
                                      </p:cBhvr>
                                      <p:to>
                                        <p:strVal val="visible"/>
                                      </p:to>
                                    </p:set>
                                    <p:animEffect transition="in" filter="fade">
                                      <p:cBhvr>
                                        <p:cTn id="57" dur="500"/>
                                        <p:tgtEl>
                                          <p:spTgt spid="3">
                                            <p:txEl>
                                              <p:pRg st="2" end="2"/>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12"/>
                                        </p:tgtEl>
                                        <p:attrNameLst>
                                          <p:attrName>style.visibility</p:attrName>
                                        </p:attrNameLst>
                                      </p:cBhvr>
                                      <p:to>
                                        <p:strVal val="visible"/>
                                      </p:to>
                                    </p:set>
                                    <p:animEffect transition="in" filter="wipe(left)">
                                      <p:cBhvr>
                                        <p:cTn id="62" dur="500"/>
                                        <p:tgtEl>
                                          <p:spTgt spid="12"/>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14"/>
                                        </p:tgtEl>
                                        <p:attrNameLst>
                                          <p:attrName>style.visibility</p:attrName>
                                        </p:attrNameLst>
                                      </p:cBhvr>
                                      <p:to>
                                        <p:strVal val="visible"/>
                                      </p:to>
                                    </p:set>
                                    <p:animEffect transition="in" filter="wipe(left)">
                                      <p:cBhvr>
                                        <p:cTn id="6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P spid="10" grpId="0"/>
      <p:bldP spid="11" grpId="0"/>
      <p:bldP spid="12" grpId="0"/>
      <p:bldP spid="13" grpId="0" animBg="1"/>
      <p:bldP spid="14" grpId="0" animBg="1"/>
      <p:bldP spid="16" grpId="0"/>
      <p:bldP spid="1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7C2DC7-9F70-49E1-A809-E6A51576FF51}"/>
              </a:ext>
            </a:extLst>
          </p:cNvPr>
          <p:cNvSpPr>
            <a:spLocks noGrp="1"/>
          </p:cNvSpPr>
          <p:nvPr>
            <p:ph type="title"/>
          </p:nvPr>
        </p:nvSpPr>
        <p:spPr/>
        <p:txBody>
          <a:bodyPr/>
          <a:lstStyle/>
          <a:p>
            <a:r>
              <a:rPr lang="en-AU" u="sng" dirty="0"/>
              <a:t>TORQUE</a:t>
            </a:r>
          </a:p>
        </p:txBody>
      </p:sp>
      <p:sp>
        <p:nvSpPr>
          <p:cNvPr id="3" name="Content Placeholder 2">
            <a:extLst>
              <a:ext uri="{FF2B5EF4-FFF2-40B4-BE49-F238E27FC236}">
                <a16:creationId xmlns:a16="http://schemas.microsoft.com/office/drawing/2014/main" id="{05FD5C79-FA15-443E-859E-40868A6B453E}"/>
              </a:ext>
            </a:extLst>
          </p:cNvPr>
          <p:cNvSpPr>
            <a:spLocks noGrp="1"/>
          </p:cNvSpPr>
          <p:nvPr>
            <p:ph idx="1"/>
          </p:nvPr>
        </p:nvSpPr>
        <p:spPr>
          <a:xfrm>
            <a:off x="838200" y="1825625"/>
            <a:ext cx="10515600" cy="4450888"/>
          </a:xfrm>
        </p:spPr>
        <p:txBody>
          <a:bodyPr>
            <a:normAutofit/>
          </a:bodyPr>
          <a:lstStyle/>
          <a:p>
            <a:r>
              <a:rPr lang="en-AU" dirty="0"/>
              <a:t>So, our best equation for torque is…</a:t>
            </a:r>
          </a:p>
          <a:p>
            <a:endParaRPr lang="en-AU" dirty="0"/>
          </a:p>
          <a:p>
            <a:endParaRPr lang="en-AU" dirty="0"/>
          </a:p>
          <a:p>
            <a:r>
              <a:rPr lang="el-GR" dirty="0"/>
              <a:t>θ</a:t>
            </a:r>
            <a:r>
              <a:rPr lang="en-AU" dirty="0"/>
              <a:t> is the angle between ‘F’ &amp; ‘r’.</a:t>
            </a:r>
          </a:p>
          <a:p>
            <a:r>
              <a:rPr lang="en-AU" dirty="0"/>
              <a:t>As θ goes to 0</a:t>
            </a:r>
            <a:r>
              <a:rPr lang="en-AU" dirty="0">
                <a:cs typeface="Times New Roman" panose="02020603050405020304" pitchFamily="18" charset="0"/>
              </a:rPr>
              <a:t>˚, (r parallel to F), sin </a:t>
            </a:r>
            <a:r>
              <a:rPr lang="el-GR" dirty="0">
                <a:cs typeface="Times New Roman" panose="02020603050405020304" pitchFamily="18" charset="0"/>
              </a:rPr>
              <a:t>θ</a:t>
            </a:r>
            <a:r>
              <a:rPr lang="en-AU" dirty="0">
                <a:cs typeface="Times New Roman" panose="02020603050405020304" pitchFamily="18" charset="0"/>
              </a:rPr>
              <a:t> goes to 0, and so does </a:t>
            </a:r>
            <a:r>
              <a:rPr lang="el-GR" dirty="0">
                <a:cs typeface="Times New Roman" panose="02020603050405020304" pitchFamily="18" charset="0"/>
              </a:rPr>
              <a:t>τ</a:t>
            </a:r>
            <a:r>
              <a:rPr lang="en-AU" dirty="0">
                <a:cs typeface="Times New Roman" panose="02020603050405020304" pitchFamily="18" charset="0"/>
              </a:rPr>
              <a:t>.</a:t>
            </a:r>
          </a:p>
          <a:p>
            <a:r>
              <a:rPr lang="en-AU" dirty="0"/>
              <a:t>As θ goes to 90</a:t>
            </a:r>
            <a:r>
              <a:rPr lang="en-AU" dirty="0">
                <a:cs typeface="Times New Roman" panose="02020603050405020304" pitchFamily="18" charset="0"/>
              </a:rPr>
              <a:t>˚, (r perpendicular to F), sin </a:t>
            </a:r>
            <a:r>
              <a:rPr lang="el-GR" dirty="0">
                <a:cs typeface="Times New Roman" panose="02020603050405020304" pitchFamily="18" charset="0"/>
              </a:rPr>
              <a:t>θ</a:t>
            </a:r>
            <a:r>
              <a:rPr lang="en-AU" dirty="0">
                <a:cs typeface="Times New Roman" panose="02020603050405020304" pitchFamily="18" charset="0"/>
              </a:rPr>
              <a:t> goes to 1, and </a:t>
            </a:r>
            <a:r>
              <a:rPr lang="el-GR" dirty="0">
                <a:cs typeface="Times New Roman" panose="02020603050405020304" pitchFamily="18" charset="0"/>
              </a:rPr>
              <a:t>τ</a:t>
            </a:r>
            <a:r>
              <a:rPr lang="en-AU" dirty="0">
                <a:cs typeface="Times New Roman" panose="02020603050405020304" pitchFamily="18" charset="0"/>
              </a:rPr>
              <a:t> becomes a maximum (and can just be written as τ = rF).</a:t>
            </a:r>
          </a:p>
          <a:p>
            <a:endParaRPr lang="en-AU" dirty="0"/>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30B153A-B4EC-4FB2-9E69-099A63404420}"/>
                  </a:ext>
                </a:extLst>
              </p:cNvPr>
              <p:cNvSpPr txBox="1"/>
              <p:nvPr/>
            </p:nvSpPr>
            <p:spPr>
              <a:xfrm>
                <a:off x="5519239" y="2621652"/>
                <a:ext cx="1672957" cy="369332"/>
              </a:xfrm>
              <a:prstGeom prst="rect">
                <a:avLst/>
              </a:prstGeom>
              <a:noFill/>
              <a:ln>
                <a:solidFill>
                  <a:srgbClr val="FF0000"/>
                </a:solid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AU" sz="2400" b="1" i="1" smtClean="0">
                          <a:solidFill>
                            <a:srgbClr val="FF0000"/>
                          </a:solidFill>
                          <a:latin typeface="Cambria Math" panose="02040503050406030204" pitchFamily="18" charset="0"/>
                          <a:ea typeface="Cambria Math" panose="02040503050406030204" pitchFamily="18" charset="0"/>
                        </a:rPr>
                        <m:t>𝝉</m:t>
                      </m:r>
                      <m:r>
                        <a:rPr lang="en-AU" sz="2400" b="1" i="1" smtClean="0">
                          <a:solidFill>
                            <a:srgbClr val="FF0000"/>
                          </a:solidFill>
                          <a:latin typeface="Cambria Math" panose="02040503050406030204" pitchFamily="18" charset="0"/>
                          <a:ea typeface="Cambria Math" panose="02040503050406030204" pitchFamily="18" charset="0"/>
                        </a:rPr>
                        <m:t>=</m:t>
                      </m:r>
                      <m:r>
                        <a:rPr lang="en-AU" sz="2400" b="1" i="1" smtClean="0">
                          <a:solidFill>
                            <a:srgbClr val="FF0000"/>
                          </a:solidFill>
                          <a:latin typeface="Cambria Math" panose="02040503050406030204" pitchFamily="18" charset="0"/>
                          <a:ea typeface="Cambria Math" panose="02040503050406030204" pitchFamily="18" charset="0"/>
                        </a:rPr>
                        <m:t>𝒓𝑭</m:t>
                      </m:r>
                      <m:func>
                        <m:funcPr>
                          <m:ctrlPr>
                            <a:rPr lang="en-AU" sz="2400" b="1" i="1" smtClean="0">
                              <a:solidFill>
                                <a:srgbClr val="FF0000"/>
                              </a:solidFill>
                              <a:latin typeface="Cambria Math" panose="02040503050406030204" pitchFamily="18" charset="0"/>
                              <a:ea typeface="Cambria Math" panose="02040503050406030204" pitchFamily="18" charset="0"/>
                            </a:rPr>
                          </m:ctrlPr>
                        </m:funcPr>
                        <m:fName>
                          <m:r>
                            <m:rPr>
                              <m:sty m:val="p"/>
                            </m:rPr>
                            <a:rPr lang="en-AU" sz="2400" b="0" i="0" smtClean="0">
                              <a:solidFill>
                                <a:srgbClr val="FF0000"/>
                              </a:solidFill>
                              <a:latin typeface="Cambria Math" panose="02040503050406030204" pitchFamily="18" charset="0"/>
                              <a:ea typeface="Cambria Math" panose="02040503050406030204" pitchFamily="18" charset="0"/>
                            </a:rPr>
                            <m:t>sin</m:t>
                          </m:r>
                        </m:fName>
                        <m:e>
                          <m:r>
                            <a:rPr lang="en-AU" sz="2400" b="0" i="1" smtClean="0">
                              <a:solidFill>
                                <a:srgbClr val="FF0000"/>
                              </a:solidFill>
                              <a:latin typeface="Cambria Math" panose="02040503050406030204" pitchFamily="18" charset="0"/>
                              <a:ea typeface="Cambria Math" panose="02040503050406030204" pitchFamily="18" charset="0"/>
                            </a:rPr>
                            <m:t>𝜽</m:t>
                          </m:r>
                        </m:e>
                      </m:func>
                    </m:oMath>
                  </m:oMathPara>
                </a14:m>
                <a:endParaRPr lang="en-AU" sz="2400" b="1" dirty="0">
                  <a:solidFill>
                    <a:srgbClr val="FF0000"/>
                  </a:solidFill>
                </a:endParaRPr>
              </a:p>
            </p:txBody>
          </p:sp>
        </mc:Choice>
        <mc:Fallback xmlns="">
          <p:sp>
            <p:nvSpPr>
              <p:cNvPr id="7" name="TextBox 6">
                <a:extLst>
                  <a:ext uri="{FF2B5EF4-FFF2-40B4-BE49-F238E27FC236}">
                    <a16:creationId xmlns:a16="http://schemas.microsoft.com/office/drawing/2014/main" id="{330B153A-B4EC-4FB2-9E69-099A63404420}"/>
                  </a:ext>
                </a:extLst>
              </p:cNvPr>
              <p:cNvSpPr txBox="1">
                <a:spLocks noRot="1" noChangeAspect="1" noMove="1" noResize="1" noEditPoints="1" noAdjustHandles="1" noChangeArrowheads="1" noChangeShapeType="1" noTextEdit="1"/>
              </p:cNvSpPr>
              <p:nvPr/>
            </p:nvSpPr>
            <p:spPr>
              <a:xfrm>
                <a:off x="5519239" y="2621652"/>
                <a:ext cx="1672957" cy="369332"/>
              </a:xfrm>
              <a:prstGeom prst="rect">
                <a:avLst/>
              </a:prstGeom>
              <a:blipFill>
                <a:blip r:embed="rId2"/>
                <a:stretch>
                  <a:fillRect l="-1805" r="-3249" b="-4762"/>
                </a:stretch>
              </a:blipFill>
              <a:ln>
                <a:solidFill>
                  <a:srgbClr val="FF0000"/>
                </a:solidFill>
              </a:ln>
            </p:spPr>
            <p:txBody>
              <a:bodyPr/>
              <a:lstStyle/>
              <a:p>
                <a:r>
                  <a:rPr lang="en-AU">
                    <a:noFill/>
                  </a:rPr>
                  <a:t> </a:t>
                </a:r>
              </a:p>
            </p:txBody>
          </p:sp>
        </mc:Fallback>
      </mc:AlternateContent>
    </p:spTree>
    <p:extLst>
      <p:ext uri="{BB962C8B-B14F-4D97-AF65-F5344CB8AC3E}">
        <p14:creationId xmlns:p14="http://schemas.microsoft.com/office/powerpoint/2010/main" val="219554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500"/>
                                        <p:tgtEl>
                                          <p:spTgt spid="3">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5" end="5"/>
                                            </p:txEl>
                                          </p:spTgt>
                                        </p:tgtEl>
                                        <p:attrNameLst>
                                          <p:attrName>style.visibility</p:attrName>
                                        </p:attrNameLst>
                                      </p:cBhvr>
                                      <p:to>
                                        <p:strVal val="visible"/>
                                      </p:to>
                                    </p:set>
                                    <p:animEffect transition="in" filter="fade">
                                      <p:cBhvr>
                                        <p:cTn id="1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7C2DC7-9F70-49E1-A809-E6A51576FF51}"/>
              </a:ext>
            </a:extLst>
          </p:cNvPr>
          <p:cNvSpPr>
            <a:spLocks noGrp="1"/>
          </p:cNvSpPr>
          <p:nvPr>
            <p:ph type="title"/>
          </p:nvPr>
        </p:nvSpPr>
        <p:spPr/>
        <p:txBody>
          <a:bodyPr/>
          <a:lstStyle/>
          <a:p>
            <a:r>
              <a:rPr lang="en-AU" u="sng" dirty="0"/>
              <a:t>CENTRE OF MASS</a:t>
            </a:r>
          </a:p>
        </p:txBody>
      </p:sp>
      <p:sp>
        <p:nvSpPr>
          <p:cNvPr id="3" name="Content Placeholder 2">
            <a:extLst>
              <a:ext uri="{FF2B5EF4-FFF2-40B4-BE49-F238E27FC236}">
                <a16:creationId xmlns:a16="http://schemas.microsoft.com/office/drawing/2014/main" id="{05FD5C79-FA15-443E-859E-40868A6B453E}"/>
              </a:ext>
            </a:extLst>
          </p:cNvPr>
          <p:cNvSpPr>
            <a:spLocks noGrp="1"/>
          </p:cNvSpPr>
          <p:nvPr>
            <p:ph idx="1"/>
          </p:nvPr>
        </p:nvSpPr>
        <p:spPr>
          <a:xfrm>
            <a:off x="838200" y="1825625"/>
            <a:ext cx="10515600" cy="4450888"/>
          </a:xfrm>
        </p:spPr>
        <p:txBody>
          <a:bodyPr>
            <a:normAutofit/>
          </a:bodyPr>
          <a:lstStyle/>
          <a:p>
            <a:r>
              <a:rPr lang="en-AU" dirty="0"/>
              <a:t>As we discovered during our studies of gravitation, the mass of an object can be considered to be ‘concentrated’ at the centre of mass. For regular, uniform objects, where the mass is uniformly distributed, the centre of mass is usually the centre of the object. However, it doesn’t have to be. In fact, it doesn’t even have to be </a:t>
            </a:r>
            <a:r>
              <a:rPr lang="en-AU" i="1" dirty="0"/>
              <a:t>inside</a:t>
            </a:r>
            <a:r>
              <a:rPr lang="en-AU" dirty="0"/>
              <a:t> the object.</a:t>
            </a:r>
            <a:endParaRPr lang="en-AU" dirty="0">
              <a:cs typeface="Times New Roman" panose="02020603050405020304" pitchFamily="18" charset="0"/>
            </a:endParaRPr>
          </a:p>
          <a:p>
            <a:endParaRPr lang="en-AU" dirty="0"/>
          </a:p>
        </p:txBody>
      </p:sp>
      <p:pic>
        <p:nvPicPr>
          <p:cNvPr id="4" name="Picture 3">
            <a:extLst>
              <a:ext uri="{FF2B5EF4-FFF2-40B4-BE49-F238E27FC236}">
                <a16:creationId xmlns:a16="http://schemas.microsoft.com/office/drawing/2014/main" id="{BA6402CB-C05D-4462-B6B3-2D11B11D585A}"/>
              </a:ext>
            </a:extLst>
          </p:cNvPr>
          <p:cNvPicPr>
            <a:picLocks noChangeAspect="1"/>
          </p:cNvPicPr>
          <p:nvPr/>
        </p:nvPicPr>
        <p:blipFill>
          <a:blip r:embed="rId2"/>
          <a:stretch>
            <a:fillRect/>
          </a:stretch>
        </p:blipFill>
        <p:spPr>
          <a:xfrm>
            <a:off x="638809" y="4612641"/>
            <a:ext cx="3706511" cy="1788000"/>
          </a:xfrm>
          <a:prstGeom prst="rect">
            <a:avLst/>
          </a:prstGeom>
        </p:spPr>
      </p:pic>
      <p:pic>
        <p:nvPicPr>
          <p:cNvPr id="5" name="Picture 4">
            <a:extLst>
              <a:ext uri="{FF2B5EF4-FFF2-40B4-BE49-F238E27FC236}">
                <a16:creationId xmlns:a16="http://schemas.microsoft.com/office/drawing/2014/main" id="{BEAC6F87-7315-4256-B6A8-2EA7765B7F87}"/>
              </a:ext>
            </a:extLst>
          </p:cNvPr>
          <p:cNvPicPr>
            <a:picLocks noChangeAspect="1"/>
          </p:cNvPicPr>
          <p:nvPr/>
        </p:nvPicPr>
        <p:blipFill>
          <a:blip r:embed="rId3"/>
          <a:stretch>
            <a:fillRect/>
          </a:stretch>
        </p:blipFill>
        <p:spPr>
          <a:xfrm>
            <a:off x="4720590" y="4612641"/>
            <a:ext cx="2951574" cy="1438707"/>
          </a:xfrm>
          <a:prstGeom prst="rect">
            <a:avLst/>
          </a:prstGeom>
        </p:spPr>
      </p:pic>
      <p:pic>
        <p:nvPicPr>
          <p:cNvPr id="8" name="Picture 7">
            <a:extLst>
              <a:ext uri="{FF2B5EF4-FFF2-40B4-BE49-F238E27FC236}">
                <a16:creationId xmlns:a16="http://schemas.microsoft.com/office/drawing/2014/main" id="{1179ED3D-C8EB-4273-9A69-E7A81667A8F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58150" y="4612641"/>
            <a:ext cx="1970832" cy="1438707"/>
          </a:xfrm>
          <a:prstGeom prst="rect">
            <a:avLst/>
          </a:prstGeom>
        </p:spPr>
      </p:pic>
    </p:spTree>
    <p:extLst>
      <p:ext uri="{BB962C8B-B14F-4D97-AF65-F5344CB8AC3E}">
        <p14:creationId xmlns:p14="http://schemas.microsoft.com/office/powerpoint/2010/main" val="2784448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7C2DC7-9F70-49E1-A809-E6A51576FF51}"/>
              </a:ext>
            </a:extLst>
          </p:cNvPr>
          <p:cNvSpPr>
            <a:spLocks noGrp="1"/>
          </p:cNvSpPr>
          <p:nvPr>
            <p:ph type="title"/>
          </p:nvPr>
        </p:nvSpPr>
        <p:spPr/>
        <p:txBody>
          <a:bodyPr/>
          <a:lstStyle/>
          <a:p>
            <a:r>
              <a:rPr lang="en-AU" u="sng" dirty="0"/>
              <a:t>FINDING CENTRE OF MASS</a:t>
            </a:r>
          </a:p>
        </p:txBody>
      </p:sp>
      <p:pic>
        <p:nvPicPr>
          <p:cNvPr id="9" name="Graphic 8">
            <a:extLst>
              <a:ext uri="{FF2B5EF4-FFF2-40B4-BE49-F238E27FC236}">
                <a16:creationId xmlns:a16="http://schemas.microsoft.com/office/drawing/2014/main" id="{185B6158-241A-4EE0-A5FB-59B996A3950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83260" y="1805940"/>
            <a:ext cx="6477000" cy="3733800"/>
          </a:xfrm>
          <a:prstGeom prst="rect">
            <a:avLst/>
          </a:prstGeom>
        </p:spPr>
      </p:pic>
      <p:pic>
        <p:nvPicPr>
          <p:cNvPr id="11" name="Picture 10">
            <a:extLst>
              <a:ext uri="{FF2B5EF4-FFF2-40B4-BE49-F238E27FC236}">
                <a16:creationId xmlns:a16="http://schemas.microsoft.com/office/drawing/2014/main" id="{83709505-0F04-45B6-BE2A-4EAA9C7FF61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10608" y="1930400"/>
            <a:ext cx="3471792" cy="3312668"/>
          </a:xfrm>
          <a:prstGeom prst="rect">
            <a:avLst/>
          </a:prstGeom>
        </p:spPr>
      </p:pic>
    </p:spTree>
    <p:extLst>
      <p:ext uri="{BB962C8B-B14F-4D97-AF65-F5344CB8AC3E}">
        <p14:creationId xmlns:p14="http://schemas.microsoft.com/office/powerpoint/2010/main" val="5492669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7C2DC7-9F70-49E1-A809-E6A51576FF51}"/>
              </a:ext>
            </a:extLst>
          </p:cNvPr>
          <p:cNvSpPr>
            <a:spLocks noGrp="1"/>
          </p:cNvSpPr>
          <p:nvPr>
            <p:ph type="title"/>
          </p:nvPr>
        </p:nvSpPr>
        <p:spPr/>
        <p:txBody>
          <a:bodyPr/>
          <a:lstStyle/>
          <a:p>
            <a:r>
              <a:rPr lang="en-AU" u="sng" dirty="0"/>
              <a:t>STABILITY</a:t>
            </a:r>
          </a:p>
        </p:txBody>
      </p:sp>
      <p:sp>
        <p:nvSpPr>
          <p:cNvPr id="3" name="Content Placeholder 2">
            <a:extLst>
              <a:ext uri="{FF2B5EF4-FFF2-40B4-BE49-F238E27FC236}">
                <a16:creationId xmlns:a16="http://schemas.microsoft.com/office/drawing/2014/main" id="{05FD5C79-FA15-443E-859E-40868A6B453E}"/>
              </a:ext>
            </a:extLst>
          </p:cNvPr>
          <p:cNvSpPr>
            <a:spLocks noGrp="1"/>
          </p:cNvSpPr>
          <p:nvPr>
            <p:ph idx="1"/>
          </p:nvPr>
        </p:nvSpPr>
        <p:spPr>
          <a:xfrm>
            <a:off x="838200" y="1825625"/>
            <a:ext cx="10515600" cy="4450888"/>
          </a:xfrm>
        </p:spPr>
        <p:txBody>
          <a:bodyPr>
            <a:normAutofit/>
          </a:bodyPr>
          <a:lstStyle/>
          <a:p>
            <a:r>
              <a:rPr lang="en-AU" dirty="0"/>
              <a:t>Objects are stable (i.e. unlikely to tip) provided their centre of mass is over their base.</a:t>
            </a:r>
          </a:p>
          <a:p>
            <a:r>
              <a:rPr lang="en-AU" dirty="0">
                <a:cs typeface="Times New Roman" panose="02020603050405020304" pitchFamily="18" charset="0"/>
              </a:rPr>
              <a:t>This means that an object is more stable if it has:</a:t>
            </a:r>
          </a:p>
          <a:p>
            <a:pPr marL="914400" lvl="1" indent="-457200">
              <a:buFont typeface="+mj-lt"/>
              <a:buAutoNum type="alphaLcPeriod"/>
            </a:pPr>
            <a:r>
              <a:rPr lang="en-AU" dirty="0">
                <a:cs typeface="Times New Roman" panose="02020603050405020304" pitchFamily="18" charset="0"/>
              </a:rPr>
              <a:t>Lower Centre of Mass</a:t>
            </a:r>
          </a:p>
          <a:p>
            <a:pPr marL="914400" lvl="1" indent="-457200">
              <a:buFont typeface="+mj-lt"/>
              <a:buAutoNum type="alphaLcPeriod"/>
            </a:pPr>
            <a:r>
              <a:rPr lang="en-AU" dirty="0">
                <a:cs typeface="Times New Roman" panose="02020603050405020304" pitchFamily="18" charset="0"/>
              </a:rPr>
              <a:t>Wider Base</a:t>
            </a:r>
          </a:p>
          <a:p>
            <a:r>
              <a:rPr lang="en-AU" dirty="0">
                <a:cs typeface="Times New Roman" panose="02020603050405020304" pitchFamily="18" charset="0"/>
              </a:rPr>
              <a:t>This is because these objects need to tip far more to become unstable.</a:t>
            </a:r>
          </a:p>
          <a:p>
            <a:endParaRPr lang="en-AU" dirty="0"/>
          </a:p>
        </p:txBody>
      </p:sp>
    </p:spTree>
    <p:extLst>
      <p:ext uri="{BB962C8B-B14F-4D97-AF65-F5344CB8AC3E}">
        <p14:creationId xmlns:p14="http://schemas.microsoft.com/office/powerpoint/2010/main" val="22934544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7C2DC7-9F70-49E1-A809-E6A51576FF51}"/>
              </a:ext>
            </a:extLst>
          </p:cNvPr>
          <p:cNvSpPr>
            <a:spLocks noGrp="1"/>
          </p:cNvSpPr>
          <p:nvPr>
            <p:ph type="title"/>
          </p:nvPr>
        </p:nvSpPr>
        <p:spPr/>
        <p:txBody>
          <a:bodyPr/>
          <a:lstStyle/>
          <a:p>
            <a:r>
              <a:rPr lang="en-AU" u="sng" dirty="0"/>
              <a:t>STABILITY</a:t>
            </a:r>
          </a:p>
        </p:txBody>
      </p:sp>
      <p:sp>
        <p:nvSpPr>
          <p:cNvPr id="3" name="Content Placeholder 2">
            <a:extLst>
              <a:ext uri="{FF2B5EF4-FFF2-40B4-BE49-F238E27FC236}">
                <a16:creationId xmlns:a16="http://schemas.microsoft.com/office/drawing/2014/main" id="{05FD5C79-FA15-443E-859E-40868A6B453E}"/>
              </a:ext>
            </a:extLst>
          </p:cNvPr>
          <p:cNvSpPr>
            <a:spLocks noGrp="1"/>
          </p:cNvSpPr>
          <p:nvPr>
            <p:ph idx="1"/>
          </p:nvPr>
        </p:nvSpPr>
        <p:spPr>
          <a:xfrm>
            <a:off x="838200" y="1825625"/>
            <a:ext cx="10515600" cy="958215"/>
          </a:xfrm>
        </p:spPr>
        <p:txBody>
          <a:bodyPr>
            <a:normAutofit/>
          </a:bodyPr>
          <a:lstStyle/>
          <a:p>
            <a:r>
              <a:rPr lang="en-AU" dirty="0"/>
              <a:t>Once the centre of mass has passed the base, a torque is generated causing it to topple.</a:t>
            </a:r>
          </a:p>
        </p:txBody>
      </p:sp>
      <p:pic>
        <p:nvPicPr>
          <p:cNvPr id="5" name="Picture 4">
            <a:extLst>
              <a:ext uri="{FF2B5EF4-FFF2-40B4-BE49-F238E27FC236}">
                <a16:creationId xmlns:a16="http://schemas.microsoft.com/office/drawing/2014/main" id="{685ADF09-CEF7-4B57-A750-85E7607D70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7210" y="3119120"/>
            <a:ext cx="9043110" cy="3586970"/>
          </a:xfrm>
          <a:prstGeom prst="rect">
            <a:avLst/>
          </a:prstGeom>
        </p:spPr>
      </p:pic>
      <p:cxnSp>
        <p:nvCxnSpPr>
          <p:cNvPr id="7" name="Straight Arrow Connector 6">
            <a:extLst>
              <a:ext uri="{FF2B5EF4-FFF2-40B4-BE49-F238E27FC236}">
                <a16:creationId xmlns:a16="http://schemas.microsoft.com/office/drawing/2014/main" id="{60503515-503A-40BC-B1AC-8616E692A8B4}"/>
              </a:ext>
            </a:extLst>
          </p:cNvPr>
          <p:cNvCxnSpPr/>
          <p:nvPr/>
        </p:nvCxnSpPr>
        <p:spPr>
          <a:xfrm>
            <a:off x="4815840" y="5567680"/>
            <a:ext cx="193040" cy="0"/>
          </a:xfrm>
          <a:prstGeom prst="straightConnector1">
            <a:avLst/>
          </a:prstGeom>
          <a:ln w="1905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2284240C-CE7C-444C-A46A-0B0145D701BD}"/>
              </a:ext>
            </a:extLst>
          </p:cNvPr>
          <p:cNvCxnSpPr>
            <a:cxnSpLocks/>
          </p:cNvCxnSpPr>
          <p:nvPr/>
        </p:nvCxnSpPr>
        <p:spPr>
          <a:xfrm>
            <a:off x="8188960" y="5567680"/>
            <a:ext cx="314960" cy="0"/>
          </a:xfrm>
          <a:prstGeom prst="straightConnector1">
            <a:avLst/>
          </a:prstGeom>
          <a:ln w="1905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id="{105BE1CB-F0CB-49F7-B619-29B0A8C518C6}"/>
              </a:ext>
            </a:extLst>
          </p:cNvPr>
          <p:cNvSpPr txBox="1">
            <a:spLocks/>
          </p:cNvSpPr>
          <p:nvPr/>
        </p:nvSpPr>
        <p:spPr>
          <a:xfrm>
            <a:off x="4488180" y="5428298"/>
            <a:ext cx="655320" cy="27876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AU" sz="1800" dirty="0">
                <a:solidFill>
                  <a:srgbClr val="FF0000"/>
                </a:solidFill>
              </a:rPr>
              <a:t>P</a:t>
            </a:r>
          </a:p>
        </p:txBody>
      </p:sp>
      <p:sp>
        <p:nvSpPr>
          <p:cNvPr id="11" name="Content Placeholder 2">
            <a:extLst>
              <a:ext uri="{FF2B5EF4-FFF2-40B4-BE49-F238E27FC236}">
                <a16:creationId xmlns:a16="http://schemas.microsoft.com/office/drawing/2014/main" id="{8117618D-6269-47B6-BDFF-43B5C821912B}"/>
              </a:ext>
            </a:extLst>
          </p:cNvPr>
          <p:cNvSpPr txBox="1">
            <a:spLocks/>
          </p:cNvSpPr>
          <p:nvPr/>
        </p:nvSpPr>
        <p:spPr>
          <a:xfrm>
            <a:off x="8503920" y="5412422"/>
            <a:ext cx="655320" cy="27876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AU" sz="1800" dirty="0">
                <a:solidFill>
                  <a:srgbClr val="FF0000"/>
                </a:solidFill>
              </a:rPr>
              <a:t>P</a:t>
            </a:r>
          </a:p>
        </p:txBody>
      </p:sp>
    </p:spTree>
    <p:extLst>
      <p:ext uri="{BB962C8B-B14F-4D97-AF65-F5344CB8AC3E}">
        <p14:creationId xmlns:p14="http://schemas.microsoft.com/office/powerpoint/2010/main" val="4100253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par>
                          <p:cTn id="16" fill="hold">
                            <p:stCondLst>
                              <p:cond delay="500"/>
                            </p:stCondLst>
                            <p:childTnLst>
                              <p:par>
                                <p:cTn id="17" presetID="10" presetClass="entr" presetSubtype="0" fill="hold"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7C2DC7-9F70-49E1-A809-E6A51576FF51}"/>
              </a:ext>
            </a:extLst>
          </p:cNvPr>
          <p:cNvSpPr>
            <a:spLocks noGrp="1"/>
          </p:cNvSpPr>
          <p:nvPr>
            <p:ph type="title"/>
          </p:nvPr>
        </p:nvSpPr>
        <p:spPr/>
        <p:txBody>
          <a:bodyPr/>
          <a:lstStyle/>
          <a:p>
            <a:r>
              <a:rPr lang="en-AU" u="sng" dirty="0"/>
              <a:t>TORQUE</a:t>
            </a:r>
          </a:p>
        </p:txBody>
      </p:sp>
      <p:sp>
        <p:nvSpPr>
          <p:cNvPr id="3" name="Content Placeholder 2">
            <a:extLst>
              <a:ext uri="{FF2B5EF4-FFF2-40B4-BE49-F238E27FC236}">
                <a16:creationId xmlns:a16="http://schemas.microsoft.com/office/drawing/2014/main" id="{05FD5C79-FA15-443E-859E-40868A6B453E}"/>
              </a:ext>
            </a:extLst>
          </p:cNvPr>
          <p:cNvSpPr>
            <a:spLocks noGrp="1"/>
          </p:cNvSpPr>
          <p:nvPr>
            <p:ph idx="1"/>
          </p:nvPr>
        </p:nvSpPr>
        <p:spPr>
          <a:xfrm>
            <a:off x="838200" y="1825625"/>
            <a:ext cx="10515600" cy="2045039"/>
          </a:xfrm>
        </p:spPr>
        <p:txBody>
          <a:bodyPr/>
          <a:lstStyle/>
          <a:p>
            <a:r>
              <a:rPr lang="en-AU" dirty="0"/>
              <a:t>Torque, sometimes called “moment of a force”, or simply, “moment”, is best described as a turning effect. It occurs when an object turns about a pivot point (sometimes called the “axis of rotation” or “fulcrum”).</a:t>
            </a:r>
          </a:p>
        </p:txBody>
      </p:sp>
      <p:pic>
        <p:nvPicPr>
          <p:cNvPr id="5" name="Picture 4">
            <a:extLst>
              <a:ext uri="{FF2B5EF4-FFF2-40B4-BE49-F238E27FC236}">
                <a16:creationId xmlns:a16="http://schemas.microsoft.com/office/drawing/2014/main" id="{66F0D577-4F3F-4E10-ABAE-C3AA6046C9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46486" y="3429000"/>
            <a:ext cx="3947604" cy="2960703"/>
          </a:xfrm>
          <a:prstGeom prst="rect">
            <a:avLst/>
          </a:prstGeom>
        </p:spPr>
      </p:pic>
      <p:sp>
        <p:nvSpPr>
          <p:cNvPr id="6" name="Content Placeholder 2">
            <a:extLst>
              <a:ext uri="{FF2B5EF4-FFF2-40B4-BE49-F238E27FC236}">
                <a16:creationId xmlns:a16="http://schemas.microsoft.com/office/drawing/2014/main" id="{6C9D1E01-AF57-4F46-A7AF-FCBC2CAF6BF1}"/>
              </a:ext>
            </a:extLst>
          </p:cNvPr>
          <p:cNvSpPr txBox="1">
            <a:spLocks/>
          </p:cNvSpPr>
          <p:nvPr/>
        </p:nvSpPr>
        <p:spPr>
          <a:xfrm>
            <a:off x="6990427" y="4974824"/>
            <a:ext cx="857434" cy="227491"/>
          </a:xfrm>
          <a:prstGeom prst="rect">
            <a:avLst/>
          </a:prstGeom>
          <a:solidFill>
            <a:schemeClr val="bg1"/>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AU" sz="1600" dirty="0"/>
              <a:t>Fulcrum</a:t>
            </a:r>
          </a:p>
        </p:txBody>
      </p:sp>
    </p:spTree>
    <p:extLst>
      <p:ext uri="{BB962C8B-B14F-4D97-AF65-F5344CB8AC3E}">
        <p14:creationId xmlns:p14="http://schemas.microsoft.com/office/powerpoint/2010/main" val="4942131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7C2DC7-9F70-49E1-A809-E6A51576FF51}"/>
              </a:ext>
            </a:extLst>
          </p:cNvPr>
          <p:cNvSpPr>
            <a:spLocks noGrp="1"/>
          </p:cNvSpPr>
          <p:nvPr>
            <p:ph type="title"/>
          </p:nvPr>
        </p:nvSpPr>
        <p:spPr/>
        <p:txBody>
          <a:bodyPr/>
          <a:lstStyle/>
          <a:p>
            <a:r>
              <a:rPr lang="en-AU" u="sng" dirty="0"/>
              <a:t>STABILITY</a:t>
            </a:r>
          </a:p>
        </p:txBody>
      </p:sp>
      <p:pic>
        <p:nvPicPr>
          <p:cNvPr id="1028" name="Picture 4">
            <a:extLst>
              <a:ext uri="{FF2B5EF4-FFF2-40B4-BE49-F238E27FC236}">
                <a16:creationId xmlns:a16="http://schemas.microsoft.com/office/drawing/2014/main" id="{31544173-C406-4B26-B6AF-CCE54EAE12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34664" y="1159683"/>
            <a:ext cx="6495415" cy="53331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06820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7C2DC7-9F70-49E1-A809-E6A51576FF51}"/>
              </a:ext>
            </a:extLst>
          </p:cNvPr>
          <p:cNvSpPr>
            <a:spLocks noGrp="1"/>
          </p:cNvSpPr>
          <p:nvPr>
            <p:ph type="title"/>
          </p:nvPr>
        </p:nvSpPr>
        <p:spPr/>
        <p:txBody>
          <a:bodyPr/>
          <a:lstStyle/>
          <a:p>
            <a:r>
              <a:rPr lang="en-AU" u="sng" dirty="0"/>
              <a:t>STABILITY</a:t>
            </a:r>
          </a:p>
        </p:txBody>
      </p:sp>
      <p:pic>
        <p:nvPicPr>
          <p:cNvPr id="4" name="Picture 3">
            <a:extLst>
              <a:ext uri="{FF2B5EF4-FFF2-40B4-BE49-F238E27FC236}">
                <a16:creationId xmlns:a16="http://schemas.microsoft.com/office/drawing/2014/main" id="{23EC7EF5-DA6B-4F43-A543-3756088F43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38220" y="1027906"/>
            <a:ext cx="5115560" cy="5115560"/>
          </a:xfrm>
          <a:prstGeom prst="rect">
            <a:avLst/>
          </a:prstGeom>
        </p:spPr>
      </p:pic>
    </p:spTree>
    <p:extLst>
      <p:ext uri="{BB962C8B-B14F-4D97-AF65-F5344CB8AC3E}">
        <p14:creationId xmlns:p14="http://schemas.microsoft.com/office/powerpoint/2010/main" val="30410919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7C2DC7-9F70-49E1-A809-E6A51576FF51}"/>
              </a:ext>
            </a:extLst>
          </p:cNvPr>
          <p:cNvSpPr>
            <a:spLocks noGrp="1"/>
          </p:cNvSpPr>
          <p:nvPr>
            <p:ph type="title"/>
          </p:nvPr>
        </p:nvSpPr>
        <p:spPr/>
        <p:txBody>
          <a:bodyPr/>
          <a:lstStyle/>
          <a:p>
            <a:r>
              <a:rPr lang="en-AU" u="sng" dirty="0"/>
              <a:t>CENTRE OF MASS</a:t>
            </a:r>
          </a:p>
        </p:txBody>
      </p:sp>
      <p:sp>
        <p:nvSpPr>
          <p:cNvPr id="3" name="Content Placeholder 2">
            <a:extLst>
              <a:ext uri="{FF2B5EF4-FFF2-40B4-BE49-F238E27FC236}">
                <a16:creationId xmlns:a16="http://schemas.microsoft.com/office/drawing/2014/main" id="{05FD5C79-FA15-443E-859E-40868A6B453E}"/>
              </a:ext>
            </a:extLst>
          </p:cNvPr>
          <p:cNvSpPr>
            <a:spLocks noGrp="1"/>
          </p:cNvSpPr>
          <p:nvPr>
            <p:ph idx="1"/>
          </p:nvPr>
        </p:nvSpPr>
        <p:spPr>
          <a:xfrm>
            <a:off x="838200" y="1825625"/>
            <a:ext cx="10515600" cy="4450888"/>
          </a:xfrm>
        </p:spPr>
        <p:txBody>
          <a:bodyPr>
            <a:normAutofit/>
          </a:bodyPr>
          <a:lstStyle/>
          <a:p>
            <a:r>
              <a:rPr lang="en-AU" dirty="0"/>
              <a:t>People have a centre of mass too… as do other animals.</a:t>
            </a:r>
            <a:endParaRPr lang="en-AU" dirty="0">
              <a:cs typeface="Times New Roman" panose="02020603050405020304" pitchFamily="18" charset="0"/>
            </a:endParaRPr>
          </a:p>
          <a:p>
            <a:endParaRPr lang="en-AU" dirty="0"/>
          </a:p>
        </p:txBody>
      </p:sp>
      <p:sp>
        <p:nvSpPr>
          <p:cNvPr id="6" name="Isosceles Triangle 5">
            <a:extLst>
              <a:ext uri="{FF2B5EF4-FFF2-40B4-BE49-F238E27FC236}">
                <a16:creationId xmlns:a16="http://schemas.microsoft.com/office/drawing/2014/main" id="{F6538A36-FA42-44FB-87A5-CB03323DB158}"/>
              </a:ext>
            </a:extLst>
          </p:cNvPr>
          <p:cNvSpPr/>
          <p:nvPr/>
        </p:nvSpPr>
        <p:spPr>
          <a:xfrm>
            <a:off x="1198880" y="3241040"/>
            <a:ext cx="1554480" cy="2204720"/>
          </a:xfrm>
          <a:prstGeom prst="triangle">
            <a:avLst/>
          </a:prstGeom>
          <a:solidFill>
            <a:srgbClr val="FF66CC"/>
          </a:solidFill>
          <a:ln>
            <a:solidFill>
              <a:srgbClr val="FF66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10" name="Isosceles Triangle 9">
            <a:extLst>
              <a:ext uri="{FF2B5EF4-FFF2-40B4-BE49-F238E27FC236}">
                <a16:creationId xmlns:a16="http://schemas.microsoft.com/office/drawing/2014/main" id="{E5947923-0CB6-4C47-9D28-A88A185E525D}"/>
              </a:ext>
            </a:extLst>
          </p:cNvPr>
          <p:cNvSpPr/>
          <p:nvPr/>
        </p:nvSpPr>
        <p:spPr>
          <a:xfrm>
            <a:off x="6278880" y="4562330"/>
            <a:ext cx="1838960" cy="184912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9" name="Isosceles Triangle 8">
            <a:extLst>
              <a:ext uri="{FF2B5EF4-FFF2-40B4-BE49-F238E27FC236}">
                <a16:creationId xmlns:a16="http://schemas.microsoft.com/office/drawing/2014/main" id="{C54F0781-3A9F-4FA4-B9D6-CEF2AE53BDE2}"/>
              </a:ext>
            </a:extLst>
          </p:cNvPr>
          <p:cNvSpPr/>
          <p:nvPr/>
        </p:nvSpPr>
        <p:spPr>
          <a:xfrm rot="10800000">
            <a:off x="6278880" y="3241040"/>
            <a:ext cx="1838960" cy="184912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11" name="Isosceles Triangle 10">
            <a:extLst>
              <a:ext uri="{FF2B5EF4-FFF2-40B4-BE49-F238E27FC236}">
                <a16:creationId xmlns:a16="http://schemas.microsoft.com/office/drawing/2014/main" id="{80403A9B-9684-4C3D-9CA0-A1F092D90F6B}"/>
              </a:ext>
            </a:extLst>
          </p:cNvPr>
          <p:cNvSpPr/>
          <p:nvPr/>
        </p:nvSpPr>
        <p:spPr>
          <a:xfrm>
            <a:off x="6624320" y="5260599"/>
            <a:ext cx="1148080" cy="1150851"/>
          </a:xfrm>
          <a:prstGeom prs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7" name="Oval 6">
            <a:extLst>
              <a:ext uri="{FF2B5EF4-FFF2-40B4-BE49-F238E27FC236}">
                <a16:creationId xmlns:a16="http://schemas.microsoft.com/office/drawing/2014/main" id="{200AC7F7-D727-4882-BC6F-417B0DDC4874}"/>
              </a:ext>
            </a:extLst>
          </p:cNvPr>
          <p:cNvSpPr/>
          <p:nvPr/>
        </p:nvSpPr>
        <p:spPr>
          <a:xfrm>
            <a:off x="1544320" y="2346960"/>
            <a:ext cx="863600" cy="89408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12" name="Oval 11">
            <a:extLst>
              <a:ext uri="{FF2B5EF4-FFF2-40B4-BE49-F238E27FC236}">
                <a16:creationId xmlns:a16="http://schemas.microsoft.com/office/drawing/2014/main" id="{B9B242A6-3289-4593-9FE2-445601FB7D5A}"/>
              </a:ext>
            </a:extLst>
          </p:cNvPr>
          <p:cNvSpPr/>
          <p:nvPr/>
        </p:nvSpPr>
        <p:spPr>
          <a:xfrm>
            <a:off x="6766560" y="2346960"/>
            <a:ext cx="863600" cy="89408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13" name="Rectangle 12">
            <a:extLst>
              <a:ext uri="{FF2B5EF4-FFF2-40B4-BE49-F238E27FC236}">
                <a16:creationId xmlns:a16="http://schemas.microsoft.com/office/drawing/2014/main" id="{D75B7971-C7EA-45A4-ADD9-2595D71E3DC6}"/>
              </a:ext>
            </a:extLst>
          </p:cNvPr>
          <p:cNvSpPr/>
          <p:nvPr/>
        </p:nvSpPr>
        <p:spPr>
          <a:xfrm>
            <a:off x="1544320" y="5445760"/>
            <a:ext cx="243840" cy="965690"/>
          </a:xfrm>
          <a:prstGeom prst="rect">
            <a:avLst/>
          </a:prstGeom>
          <a:solidFill>
            <a:srgbClr val="FF66CC"/>
          </a:solidFill>
          <a:ln>
            <a:solidFill>
              <a:srgbClr val="FF66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14" name="Rectangle 13">
            <a:extLst>
              <a:ext uri="{FF2B5EF4-FFF2-40B4-BE49-F238E27FC236}">
                <a16:creationId xmlns:a16="http://schemas.microsoft.com/office/drawing/2014/main" id="{2E623D88-3FD1-49B5-806E-C68EF02CE4EA}"/>
              </a:ext>
            </a:extLst>
          </p:cNvPr>
          <p:cNvSpPr/>
          <p:nvPr/>
        </p:nvSpPr>
        <p:spPr>
          <a:xfrm>
            <a:off x="2092960" y="5445760"/>
            <a:ext cx="243840" cy="965690"/>
          </a:xfrm>
          <a:prstGeom prst="rect">
            <a:avLst/>
          </a:prstGeom>
          <a:solidFill>
            <a:srgbClr val="FF66CC"/>
          </a:solidFill>
          <a:ln>
            <a:solidFill>
              <a:srgbClr val="FF66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15" name="Rectangle 14">
            <a:extLst>
              <a:ext uri="{FF2B5EF4-FFF2-40B4-BE49-F238E27FC236}">
                <a16:creationId xmlns:a16="http://schemas.microsoft.com/office/drawing/2014/main" id="{AFE4566F-F48D-47A4-BC3B-531E3A2DBE91}"/>
              </a:ext>
            </a:extLst>
          </p:cNvPr>
          <p:cNvSpPr/>
          <p:nvPr/>
        </p:nvSpPr>
        <p:spPr>
          <a:xfrm rot="6840206">
            <a:off x="1363515" y="2971737"/>
            <a:ext cx="243840" cy="965690"/>
          </a:xfrm>
          <a:prstGeom prst="rect">
            <a:avLst/>
          </a:prstGeom>
          <a:solidFill>
            <a:srgbClr val="FF66CC"/>
          </a:solidFill>
          <a:ln>
            <a:solidFill>
              <a:srgbClr val="FF66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16" name="Rectangle 15">
            <a:extLst>
              <a:ext uri="{FF2B5EF4-FFF2-40B4-BE49-F238E27FC236}">
                <a16:creationId xmlns:a16="http://schemas.microsoft.com/office/drawing/2014/main" id="{70F7122B-A029-4D75-A72B-70D1245716C8}"/>
              </a:ext>
            </a:extLst>
          </p:cNvPr>
          <p:cNvSpPr/>
          <p:nvPr/>
        </p:nvSpPr>
        <p:spPr>
          <a:xfrm rot="7722173">
            <a:off x="2244436" y="3419598"/>
            <a:ext cx="243840" cy="965690"/>
          </a:xfrm>
          <a:prstGeom prst="rect">
            <a:avLst/>
          </a:prstGeom>
          <a:solidFill>
            <a:srgbClr val="FF66CC"/>
          </a:solidFill>
          <a:ln>
            <a:solidFill>
              <a:srgbClr val="FF66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17" name="Rectangle 16">
            <a:extLst>
              <a:ext uri="{FF2B5EF4-FFF2-40B4-BE49-F238E27FC236}">
                <a16:creationId xmlns:a16="http://schemas.microsoft.com/office/drawing/2014/main" id="{AAB9826E-D385-4102-8D5D-D9048104E17F}"/>
              </a:ext>
            </a:extLst>
          </p:cNvPr>
          <p:cNvSpPr/>
          <p:nvPr/>
        </p:nvSpPr>
        <p:spPr>
          <a:xfrm rot="11826898">
            <a:off x="6194886" y="3279530"/>
            <a:ext cx="167989" cy="965690"/>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18" name="Rectangle 17">
            <a:extLst>
              <a:ext uri="{FF2B5EF4-FFF2-40B4-BE49-F238E27FC236}">
                <a16:creationId xmlns:a16="http://schemas.microsoft.com/office/drawing/2014/main" id="{5E8B4A61-FE5E-4DF8-B0D4-D64028A80211}"/>
              </a:ext>
            </a:extLst>
          </p:cNvPr>
          <p:cNvSpPr/>
          <p:nvPr/>
        </p:nvSpPr>
        <p:spPr>
          <a:xfrm rot="9830580">
            <a:off x="8083898" y="3278565"/>
            <a:ext cx="167989" cy="965690"/>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19" name="Rectangle 18">
            <a:extLst>
              <a:ext uri="{FF2B5EF4-FFF2-40B4-BE49-F238E27FC236}">
                <a16:creationId xmlns:a16="http://schemas.microsoft.com/office/drawing/2014/main" id="{83FB9C53-C4FF-4CDB-A187-513BC9611EC9}"/>
              </a:ext>
            </a:extLst>
          </p:cNvPr>
          <p:cNvSpPr/>
          <p:nvPr/>
        </p:nvSpPr>
        <p:spPr>
          <a:xfrm rot="6994228">
            <a:off x="6525084" y="3882511"/>
            <a:ext cx="167989" cy="965690"/>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20" name="Rectangle 19">
            <a:extLst>
              <a:ext uri="{FF2B5EF4-FFF2-40B4-BE49-F238E27FC236}">
                <a16:creationId xmlns:a16="http://schemas.microsoft.com/office/drawing/2014/main" id="{E81AD029-D797-4777-B8D7-BE9F341C7710}"/>
              </a:ext>
            </a:extLst>
          </p:cNvPr>
          <p:cNvSpPr/>
          <p:nvPr/>
        </p:nvSpPr>
        <p:spPr>
          <a:xfrm rot="14799668">
            <a:off x="7800221" y="3839084"/>
            <a:ext cx="191594" cy="1021730"/>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21" name="Multiplication Sign 20">
            <a:extLst>
              <a:ext uri="{FF2B5EF4-FFF2-40B4-BE49-F238E27FC236}">
                <a16:creationId xmlns:a16="http://schemas.microsoft.com/office/drawing/2014/main" id="{3D224CF7-5DBF-4718-8069-8BD0511C6587}"/>
              </a:ext>
            </a:extLst>
          </p:cNvPr>
          <p:cNvSpPr/>
          <p:nvPr/>
        </p:nvSpPr>
        <p:spPr>
          <a:xfrm>
            <a:off x="1775345" y="4439476"/>
            <a:ext cx="419215" cy="449852"/>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22" name="Multiplication Sign 21">
            <a:extLst>
              <a:ext uri="{FF2B5EF4-FFF2-40B4-BE49-F238E27FC236}">
                <a16:creationId xmlns:a16="http://schemas.microsoft.com/office/drawing/2014/main" id="{DD3852EC-A489-459B-B64B-5DF9B4229D4E}"/>
              </a:ext>
            </a:extLst>
          </p:cNvPr>
          <p:cNvSpPr/>
          <p:nvPr/>
        </p:nvSpPr>
        <p:spPr>
          <a:xfrm>
            <a:off x="7001437" y="3761410"/>
            <a:ext cx="419215" cy="449852"/>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23" name="Oval 22">
            <a:extLst>
              <a:ext uri="{FF2B5EF4-FFF2-40B4-BE49-F238E27FC236}">
                <a16:creationId xmlns:a16="http://schemas.microsoft.com/office/drawing/2014/main" id="{A1932D2B-79BB-47FD-9045-8338CA8CB4BD}"/>
              </a:ext>
            </a:extLst>
          </p:cNvPr>
          <p:cNvSpPr/>
          <p:nvPr/>
        </p:nvSpPr>
        <p:spPr>
          <a:xfrm>
            <a:off x="4055704" y="3725897"/>
            <a:ext cx="863600" cy="89408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24" name="Rectangle 23">
            <a:extLst>
              <a:ext uri="{FF2B5EF4-FFF2-40B4-BE49-F238E27FC236}">
                <a16:creationId xmlns:a16="http://schemas.microsoft.com/office/drawing/2014/main" id="{4373AB6D-4735-4583-8E5E-0592A9756FC4}"/>
              </a:ext>
            </a:extLst>
          </p:cNvPr>
          <p:cNvSpPr/>
          <p:nvPr/>
        </p:nvSpPr>
        <p:spPr>
          <a:xfrm>
            <a:off x="4204376" y="4632960"/>
            <a:ext cx="520024" cy="914400"/>
          </a:xfrm>
          <a:prstGeom prst="rect">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25" name="Rectangle 24">
            <a:extLst>
              <a:ext uri="{FF2B5EF4-FFF2-40B4-BE49-F238E27FC236}">
                <a16:creationId xmlns:a16="http://schemas.microsoft.com/office/drawing/2014/main" id="{7EC5C3F1-995C-4EF3-8535-6066A731FE0E}"/>
              </a:ext>
            </a:extLst>
          </p:cNvPr>
          <p:cNvSpPr/>
          <p:nvPr/>
        </p:nvSpPr>
        <p:spPr>
          <a:xfrm>
            <a:off x="4204376" y="5538380"/>
            <a:ext cx="124938" cy="805601"/>
          </a:xfrm>
          <a:prstGeom prst="rect">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26" name="Rectangle 25">
            <a:extLst>
              <a:ext uri="{FF2B5EF4-FFF2-40B4-BE49-F238E27FC236}">
                <a16:creationId xmlns:a16="http://schemas.microsoft.com/office/drawing/2014/main" id="{E5EE7102-2A33-4642-B7FE-C8CCBFEA1127}"/>
              </a:ext>
            </a:extLst>
          </p:cNvPr>
          <p:cNvSpPr/>
          <p:nvPr/>
        </p:nvSpPr>
        <p:spPr>
          <a:xfrm>
            <a:off x="4587438" y="5547682"/>
            <a:ext cx="124938" cy="805601"/>
          </a:xfrm>
          <a:prstGeom prst="rect">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27" name="Rectangle 26">
            <a:extLst>
              <a:ext uri="{FF2B5EF4-FFF2-40B4-BE49-F238E27FC236}">
                <a16:creationId xmlns:a16="http://schemas.microsoft.com/office/drawing/2014/main" id="{95D087A5-0EFF-4168-840F-DE2E427FBD3C}"/>
              </a:ext>
            </a:extLst>
          </p:cNvPr>
          <p:cNvSpPr/>
          <p:nvPr/>
        </p:nvSpPr>
        <p:spPr>
          <a:xfrm rot="1304907">
            <a:off x="4049535" y="4634771"/>
            <a:ext cx="124938" cy="805601"/>
          </a:xfrm>
          <a:prstGeom prst="rect">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28" name="Rectangle 27">
            <a:extLst>
              <a:ext uri="{FF2B5EF4-FFF2-40B4-BE49-F238E27FC236}">
                <a16:creationId xmlns:a16="http://schemas.microsoft.com/office/drawing/2014/main" id="{B2AA1009-D8E4-4007-A255-0917F90155EF}"/>
              </a:ext>
            </a:extLst>
          </p:cNvPr>
          <p:cNvSpPr/>
          <p:nvPr/>
        </p:nvSpPr>
        <p:spPr>
          <a:xfrm rot="3142945">
            <a:off x="4912024" y="4095222"/>
            <a:ext cx="124938" cy="805601"/>
          </a:xfrm>
          <a:prstGeom prst="rect">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29" name="Multiplication Sign 28">
            <a:extLst>
              <a:ext uri="{FF2B5EF4-FFF2-40B4-BE49-F238E27FC236}">
                <a16:creationId xmlns:a16="http://schemas.microsoft.com/office/drawing/2014/main" id="{916F06FA-7314-44E7-AC3F-8A8E113A1DEF}"/>
              </a:ext>
            </a:extLst>
          </p:cNvPr>
          <p:cNvSpPr/>
          <p:nvPr/>
        </p:nvSpPr>
        <p:spPr>
          <a:xfrm>
            <a:off x="4248892" y="4911696"/>
            <a:ext cx="419215" cy="449852"/>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pic>
        <p:nvPicPr>
          <p:cNvPr id="31" name="Picture 30">
            <a:extLst>
              <a:ext uri="{FF2B5EF4-FFF2-40B4-BE49-F238E27FC236}">
                <a16:creationId xmlns:a16="http://schemas.microsoft.com/office/drawing/2014/main" id="{F08841C1-1658-40CE-80B3-BE572FD939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94627" y="3205658"/>
            <a:ext cx="2715401" cy="1561356"/>
          </a:xfrm>
          <a:prstGeom prst="rect">
            <a:avLst/>
          </a:prstGeom>
        </p:spPr>
      </p:pic>
    </p:spTree>
    <p:extLst>
      <p:ext uri="{BB962C8B-B14F-4D97-AF65-F5344CB8AC3E}">
        <p14:creationId xmlns:p14="http://schemas.microsoft.com/office/powerpoint/2010/main" val="28906676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7C2DC7-9F70-49E1-A809-E6A51576FF51}"/>
              </a:ext>
            </a:extLst>
          </p:cNvPr>
          <p:cNvSpPr>
            <a:spLocks noGrp="1"/>
          </p:cNvSpPr>
          <p:nvPr>
            <p:ph type="title"/>
          </p:nvPr>
        </p:nvSpPr>
        <p:spPr/>
        <p:txBody>
          <a:bodyPr/>
          <a:lstStyle/>
          <a:p>
            <a:r>
              <a:rPr lang="en-AU" u="sng" dirty="0"/>
              <a:t>CENTRE OF MASS MANIPULATION</a:t>
            </a:r>
          </a:p>
        </p:txBody>
      </p:sp>
      <p:sp>
        <p:nvSpPr>
          <p:cNvPr id="3" name="Content Placeholder 2">
            <a:extLst>
              <a:ext uri="{FF2B5EF4-FFF2-40B4-BE49-F238E27FC236}">
                <a16:creationId xmlns:a16="http://schemas.microsoft.com/office/drawing/2014/main" id="{05FD5C79-FA15-443E-859E-40868A6B453E}"/>
              </a:ext>
            </a:extLst>
          </p:cNvPr>
          <p:cNvSpPr>
            <a:spLocks noGrp="1"/>
          </p:cNvSpPr>
          <p:nvPr>
            <p:ph idx="1"/>
          </p:nvPr>
        </p:nvSpPr>
        <p:spPr>
          <a:xfrm>
            <a:off x="838200" y="1825625"/>
            <a:ext cx="10515600" cy="4450888"/>
          </a:xfrm>
        </p:spPr>
        <p:txBody>
          <a:bodyPr>
            <a:normAutofit/>
          </a:bodyPr>
          <a:lstStyle/>
          <a:p>
            <a:r>
              <a:rPr lang="en-AU" dirty="0"/>
              <a:t>We can move our centre of mass by moving our arms and legs. This is how pole-vault champions break world records – they can only get enough energy to make their centre of mass get so high. By contorting their bodies in the right way, pole-vaulters can have their bodies pass </a:t>
            </a:r>
            <a:r>
              <a:rPr lang="en-AU" i="1" dirty="0"/>
              <a:t>over</a:t>
            </a:r>
            <a:r>
              <a:rPr lang="en-AU" dirty="0"/>
              <a:t> the bar while their centre of mass passes </a:t>
            </a:r>
            <a:r>
              <a:rPr lang="en-AU" i="1" dirty="0"/>
              <a:t>under</a:t>
            </a:r>
            <a:r>
              <a:rPr lang="en-AU" dirty="0"/>
              <a:t> the bar.</a:t>
            </a:r>
            <a:endParaRPr lang="en-AU" dirty="0">
              <a:cs typeface="Times New Roman" panose="02020603050405020304" pitchFamily="18" charset="0"/>
            </a:endParaRPr>
          </a:p>
          <a:p>
            <a:endParaRPr lang="en-AU" dirty="0"/>
          </a:p>
        </p:txBody>
      </p:sp>
    </p:spTree>
    <p:extLst>
      <p:ext uri="{BB962C8B-B14F-4D97-AF65-F5344CB8AC3E}">
        <p14:creationId xmlns:p14="http://schemas.microsoft.com/office/powerpoint/2010/main" val="13972509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7C2DC7-9F70-49E1-A809-E6A51576FF51}"/>
              </a:ext>
            </a:extLst>
          </p:cNvPr>
          <p:cNvSpPr>
            <a:spLocks noGrp="1"/>
          </p:cNvSpPr>
          <p:nvPr>
            <p:ph type="title"/>
          </p:nvPr>
        </p:nvSpPr>
        <p:spPr/>
        <p:txBody>
          <a:bodyPr/>
          <a:lstStyle/>
          <a:p>
            <a:r>
              <a:rPr lang="en-AU" u="sng" dirty="0"/>
              <a:t>CENTRE OF MASS MANIPULATION</a:t>
            </a:r>
          </a:p>
        </p:txBody>
      </p:sp>
      <p:sp>
        <p:nvSpPr>
          <p:cNvPr id="3" name="Content Placeholder 2">
            <a:extLst>
              <a:ext uri="{FF2B5EF4-FFF2-40B4-BE49-F238E27FC236}">
                <a16:creationId xmlns:a16="http://schemas.microsoft.com/office/drawing/2014/main" id="{05FD5C79-FA15-443E-859E-40868A6B453E}"/>
              </a:ext>
            </a:extLst>
          </p:cNvPr>
          <p:cNvSpPr>
            <a:spLocks noGrp="1"/>
          </p:cNvSpPr>
          <p:nvPr>
            <p:ph idx="1"/>
          </p:nvPr>
        </p:nvSpPr>
        <p:spPr>
          <a:xfrm>
            <a:off x="838200" y="1825625"/>
            <a:ext cx="5450840" cy="4450888"/>
          </a:xfrm>
        </p:spPr>
        <p:txBody>
          <a:bodyPr>
            <a:normAutofit/>
          </a:bodyPr>
          <a:lstStyle/>
          <a:p>
            <a:r>
              <a:rPr lang="en-AU" dirty="0"/>
              <a:t>The technique is called the ‘Fosbury Flop’, after Dick Fosbury who introduced it in the 1968 Summer Olympics.</a:t>
            </a:r>
            <a:endParaRPr lang="en-AU" dirty="0">
              <a:cs typeface="Times New Roman" panose="02020603050405020304" pitchFamily="18" charset="0"/>
            </a:endParaRPr>
          </a:p>
          <a:p>
            <a:endParaRPr lang="en-AU" dirty="0"/>
          </a:p>
        </p:txBody>
      </p:sp>
      <p:pic>
        <p:nvPicPr>
          <p:cNvPr id="6" name="Picture 5">
            <a:extLst>
              <a:ext uri="{FF2B5EF4-FFF2-40B4-BE49-F238E27FC236}">
                <a16:creationId xmlns:a16="http://schemas.microsoft.com/office/drawing/2014/main" id="{4F285C04-019C-4B64-BEBC-3288521730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89040" y="1943273"/>
            <a:ext cx="5833208" cy="4333240"/>
          </a:xfrm>
          <a:prstGeom prst="rect">
            <a:avLst/>
          </a:prstGeom>
        </p:spPr>
      </p:pic>
    </p:spTree>
    <p:extLst>
      <p:ext uri="{BB962C8B-B14F-4D97-AF65-F5344CB8AC3E}">
        <p14:creationId xmlns:p14="http://schemas.microsoft.com/office/powerpoint/2010/main" val="4408870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7C2DC7-9F70-49E1-A809-E6A51576FF51}"/>
              </a:ext>
            </a:extLst>
          </p:cNvPr>
          <p:cNvSpPr>
            <a:spLocks noGrp="1"/>
          </p:cNvSpPr>
          <p:nvPr>
            <p:ph type="title"/>
          </p:nvPr>
        </p:nvSpPr>
        <p:spPr/>
        <p:txBody>
          <a:bodyPr/>
          <a:lstStyle/>
          <a:p>
            <a:r>
              <a:rPr lang="en-AU" u="sng" dirty="0"/>
              <a:t>CENTRE OF MASS MANIPULATION</a:t>
            </a:r>
          </a:p>
        </p:txBody>
      </p:sp>
      <p:sp>
        <p:nvSpPr>
          <p:cNvPr id="3" name="Content Placeholder 2">
            <a:extLst>
              <a:ext uri="{FF2B5EF4-FFF2-40B4-BE49-F238E27FC236}">
                <a16:creationId xmlns:a16="http://schemas.microsoft.com/office/drawing/2014/main" id="{05FD5C79-FA15-443E-859E-40868A6B453E}"/>
              </a:ext>
            </a:extLst>
          </p:cNvPr>
          <p:cNvSpPr>
            <a:spLocks noGrp="1"/>
          </p:cNvSpPr>
          <p:nvPr>
            <p:ph idx="1"/>
          </p:nvPr>
        </p:nvSpPr>
        <p:spPr>
          <a:xfrm>
            <a:off x="838200" y="1825625"/>
            <a:ext cx="10515600" cy="4450888"/>
          </a:xfrm>
        </p:spPr>
        <p:txBody>
          <a:bodyPr>
            <a:normAutofit/>
          </a:bodyPr>
          <a:lstStyle/>
          <a:p>
            <a:r>
              <a:rPr lang="en-AU" dirty="0"/>
              <a:t>Ballet dancers can do a similar thing, giving them the appearance of ‘gliding through’ or ‘hanging in’ the air as they jump.</a:t>
            </a:r>
            <a:endParaRPr lang="en-AU" dirty="0">
              <a:cs typeface="Times New Roman" panose="02020603050405020304" pitchFamily="18" charset="0"/>
            </a:endParaRPr>
          </a:p>
          <a:p>
            <a:endParaRPr lang="en-AU" dirty="0"/>
          </a:p>
        </p:txBody>
      </p:sp>
      <p:pic>
        <p:nvPicPr>
          <p:cNvPr id="5" name="Picture 4">
            <a:extLst>
              <a:ext uri="{FF2B5EF4-FFF2-40B4-BE49-F238E27FC236}">
                <a16:creationId xmlns:a16="http://schemas.microsoft.com/office/drawing/2014/main" id="{10B3F1B9-3017-44D8-B871-09FF0ACBBD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44750" y="3429000"/>
            <a:ext cx="4762500" cy="2676525"/>
          </a:xfrm>
          <a:prstGeom prst="rect">
            <a:avLst/>
          </a:prstGeom>
        </p:spPr>
      </p:pic>
      <p:pic>
        <p:nvPicPr>
          <p:cNvPr id="7" name="Picture 6">
            <a:extLst>
              <a:ext uri="{FF2B5EF4-FFF2-40B4-BE49-F238E27FC236}">
                <a16:creationId xmlns:a16="http://schemas.microsoft.com/office/drawing/2014/main" id="{A4938631-9E24-4909-9363-0C0C936A2E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13040" y="3428999"/>
            <a:ext cx="2333625" cy="2676525"/>
          </a:xfrm>
          <a:prstGeom prst="rect">
            <a:avLst/>
          </a:prstGeom>
        </p:spPr>
      </p:pic>
    </p:spTree>
    <p:extLst>
      <p:ext uri="{BB962C8B-B14F-4D97-AF65-F5344CB8AC3E}">
        <p14:creationId xmlns:p14="http://schemas.microsoft.com/office/powerpoint/2010/main" val="40670576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7C2DC7-9F70-49E1-A809-E6A51576FF51}"/>
              </a:ext>
            </a:extLst>
          </p:cNvPr>
          <p:cNvSpPr>
            <a:spLocks noGrp="1"/>
          </p:cNvSpPr>
          <p:nvPr>
            <p:ph type="title"/>
          </p:nvPr>
        </p:nvSpPr>
        <p:spPr/>
        <p:txBody>
          <a:bodyPr/>
          <a:lstStyle/>
          <a:p>
            <a:r>
              <a:rPr lang="en-AU" u="sng" dirty="0"/>
              <a:t>CENTRE OF MASS MANIPULATION</a:t>
            </a:r>
          </a:p>
        </p:txBody>
      </p:sp>
      <p:pic>
        <p:nvPicPr>
          <p:cNvPr id="9" name="Picture 8">
            <a:extLst>
              <a:ext uri="{FF2B5EF4-FFF2-40B4-BE49-F238E27FC236}">
                <a16:creationId xmlns:a16="http://schemas.microsoft.com/office/drawing/2014/main" id="{17A4FDCC-C9B5-41D3-A3AA-02C724CBF6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92587" y="1391920"/>
            <a:ext cx="7057813" cy="5293360"/>
          </a:xfrm>
          <a:prstGeom prst="rect">
            <a:avLst/>
          </a:prstGeom>
        </p:spPr>
      </p:pic>
    </p:spTree>
    <p:extLst>
      <p:ext uri="{BB962C8B-B14F-4D97-AF65-F5344CB8AC3E}">
        <p14:creationId xmlns:p14="http://schemas.microsoft.com/office/powerpoint/2010/main" val="20174752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7C2DC7-9F70-49E1-A809-E6A51576FF51}"/>
              </a:ext>
            </a:extLst>
          </p:cNvPr>
          <p:cNvSpPr>
            <a:spLocks noGrp="1"/>
          </p:cNvSpPr>
          <p:nvPr>
            <p:ph type="title"/>
          </p:nvPr>
        </p:nvSpPr>
        <p:spPr/>
        <p:txBody>
          <a:bodyPr/>
          <a:lstStyle/>
          <a:p>
            <a:r>
              <a:rPr lang="en-AU" u="sng" dirty="0"/>
              <a:t>CENTRE OF MASS MANIPULATION</a:t>
            </a:r>
          </a:p>
        </p:txBody>
      </p:sp>
      <p:sp>
        <p:nvSpPr>
          <p:cNvPr id="3" name="Content Placeholder 2">
            <a:extLst>
              <a:ext uri="{FF2B5EF4-FFF2-40B4-BE49-F238E27FC236}">
                <a16:creationId xmlns:a16="http://schemas.microsoft.com/office/drawing/2014/main" id="{05FD5C79-FA15-443E-859E-40868A6B453E}"/>
              </a:ext>
            </a:extLst>
          </p:cNvPr>
          <p:cNvSpPr>
            <a:spLocks noGrp="1"/>
          </p:cNvSpPr>
          <p:nvPr>
            <p:ph idx="1"/>
          </p:nvPr>
        </p:nvSpPr>
        <p:spPr>
          <a:xfrm>
            <a:off x="838200" y="1825625"/>
            <a:ext cx="10515600" cy="826135"/>
          </a:xfrm>
        </p:spPr>
        <p:txBody>
          <a:bodyPr>
            <a:normAutofit/>
          </a:bodyPr>
          <a:lstStyle/>
          <a:p>
            <a:r>
              <a:rPr lang="en-AU" dirty="0"/>
              <a:t>It also explains why sumo wrestlers adopt their stance as they do!</a:t>
            </a:r>
            <a:endParaRPr lang="en-AU" dirty="0">
              <a:cs typeface="Times New Roman" panose="02020603050405020304" pitchFamily="18" charset="0"/>
            </a:endParaRPr>
          </a:p>
          <a:p>
            <a:endParaRPr lang="en-AU" dirty="0"/>
          </a:p>
        </p:txBody>
      </p:sp>
      <p:pic>
        <p:nvPicPr>
          <p:cNvPr id="6" name="Picture 5">
            <a:extLst>
              <a:ext uri="{FF2B5EF4-FFF2-40B4-BE49-F238E27FC236}">
                <a16:creationId xmlns:a16="http://schemas.microsoft.com/office/drawing/2014/main" id="{8615D559-6419-46AF-8525-BCD840F849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94480" y="2569845"/>
            <a:ext cx="3606800" cy="3479998"/>
          </a:xfrm>
          <a:prstGeom prst="rect">
            <a:avLst/>
          </a:prstGeom>
        </p:spPr>
      </p:pic>
      <p:cxnSp>
        <p:nvCxnSpPr>
          <p:cNvPr id="9" name="Straight Arrow Connector 8">
            <a:extLst>
              <a:ext uri="{FF2B5EF4-FFF2-40B4-BE49-F238E27FC236}">
                <a16:creationId xmlns:a16="http://schemas.microsoft.com/office/drawing/2014/main" id="{FEC41164-8F6B-4CE4-BB7F-E6725C907B4C}"/>
              </a:ext>
            </a:extLst>
          </p:cNvPr>
          <p:cNvCxnSpPr/>
          <p:nvPr/>
        </p:nvCxnSpPr>
        <p:spPr>
          <a:xfrm>
            <a:off x="4978400" y="6197600"/>
            <a:ext cx="2194560" cy="0"/>
          </a:xfrm>
          <a:prstGeom prst="straightConnector1">
            <a:avLst/>
          </a:prstGeom>
          <a:ln w="381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id="{763D9FB6-C28B-406F-8688-EE2525A36AF3}"/>
              </a:ext>
            </a:extLst>
          </p:cNvPr>
          <p:cNvSpPr txBox="1">
            <a:spLocks/>
          </p:cNvSpPr>
          <p:nvPr/>
        </p:nvSpPr>
        <p:spPr>
          <a:xfrm>
            <a:off x="5288280" y="6325038"/>
            <a:ext cx="1884680" cy="82613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AU" dirty="0"/>
              <a:t>Wide Base</a:t>
            </a:r>
          </a:p>
        </p:txBody>
      </p:sp>
      <p:sp>
        <p:nvSpPr>
          <p:cNvPr id="11" name="Multiplication Sign 10">
            <a:extLst>
              <a:ext uri="{FF2B5EF4-FFF2-40B4-BE49-F238E27FC236}">
                <a16:creationId xmlns:a16="http://schemas.microsoft.com/office/drawing/2014/main" id="{BF8C90D2-5ED8-4D3D-B120-50423F43F06F}"/>
              </a:ext>
            </a:extLst>
          </p:cNvPr>
          <p:cNvSpPr/>
          <p:nvPr/>
        </p:nvSpPr>
        <p:spPr>
          <a:xfrm>
            <a:off x="5697105" y="4401490"/>
            <a:ext cx="419215" cy="449852"/>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12" name="Content Placeholder 2">
            <a:extLst>
              <a:ext uri="{FF2B5EF4-FFF2-40B4-BE49-F238E27FC236}">
                <a16:creationId xmlns:a16="http://schemas.microsoft.com/office/drawing/2014/main" id="{7066CEE0-3FD9-4974-8D60-784649FB0739}"/>
              </a:ext>
            </a:extLst>
          </p:cNvPr>
          <p:cNvSpPr txBox="1">
            <a:spLocks/>
          </p:cNvSpPr>
          <p:nvPr/>
        </p:nvSpPr>
        <p:spPr>
          <a:xfrm>
            <a:off x="7828280" y="4375060"/>
            <a:ext cx="1844040" cy="82613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AU" dirty="0"/>
              <a:t>Low COM</a:t>
            </a:r>
          </a:p>
        </p:txBody>
      </p:sp>
    </p:spTree>
    <p:extLst>
      <p:ext uri="{BB962C8B-B14F-4D97-AF65-F5344CB8AC3E}">
        <p14:creationId xmlns:p14="http://schemas.microsoft.com/office/powerpoint/2010/main" val="8628292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7C2DC7-9F70-49E1-A809-E6A51576FF51}"/>
              </a:ext>
            </a:extLst>
          </p:cNvPr>
          <p:cNvSpPr>
            <a:spLocks noGrp="1"/>
          </p:cNvSpPr>
          <p:nvPr>
            <p:ph type="title"/>
          </p:nvPr>
        </p:nvSpPr>
        <p:spPr/>
        <p:txBody>
          <a:bodyPr/>
          <a:lstStyle/>
          <a:p>
            <a:r>
              <a:rPr lang="en-AU" u="sng" dirty="0"/>
              <a:t>CENTRE OF MASS MANIPULATION</a:t>
            </a:r>
          </a:p>
        </p:txBody>
      </p:sp>
      <p:sp>
        <p:nvSpPr>
          <p:cNvPr id="3" name="Content Placeholder 2">
            <a:extLst>
              <a:ext uri="{FF2B5EF4-FFF2-40B4-BE49-F238E27FC236}">
                <a16:creationId xmlns:a16="http://schemas.microsoft.com/office/drawing/2014/main" id="{05FD5C79-FA15-443E-859E-40868A6B453E}"/>
              </a:ext>
            </a:extLst>
          </p:cNvPr>
          <p:cNvSpPr>
            <a:spLocks noGrp="1"/>
          </p:cNvSpPr>
          <p:nvPr>
            <p:ph idx="1"/>
          </p:nvPr>
        </p:nvSpPr>
        <p:spPr>
          <a:xfrm>
            <a:off x="838200" y="1825625"/>
            <a:ext cx="10515600" cy="2025015"/>
          </a:xfrm>
        </p:spPr>
        <p:txBody>
          <a:bodyPr>
            <a:normAutofit/>
          </a:bodyPr>
          <a:lstStyle/>
          <a:p>
            <a:r>
              <a:rPr lang="en-AU" dirty="0"/>
              <a:t>An experiment that you can do at home! Stand with your head, back, butt &amp; feet squarely against the wall, then bend over at the waist (i.e. without bending your knees) and try to touch your toes. I bet you can’t!</a:t>
            </a:r>
            <a:endParaRPr lang="en-AU" dirty="0">
              <a:cs typeface="Times New Roman" panose="02020603050405020304" pitchFamily="18" charset="0"/>
            </a:endParaRPr>
          </a:p>
          <a:p>
            <a:endParaRPr lang="en-AU" dirty="0"/>
          </a:p>
        </p:txBody>
      </p:sp>
      <p:pic>
        <p:nvPicPr>
          <p:cNvPr id="5" name="Picture 4">
            <a:extLst>
              <a:ext uri="{FF2B5EF4-FFF2-40B4-BE49-F238E27FC236}">
                <a16:creationId xmlns:a16="http://schemas.microsoft.com/office/drawing/2014/main" id="{C19CC176-B0F3-4AEC-B35C-52E41B37E8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07142" y="3236548"/>
            <a:ext cx="4577715" cy="3056983"/>
          </a:xfrm>
          <a:prstGeom prst="rect">
            <a:avLst/>
          </a:prstGeom>
        </p:spPr>
      </p:pic>
    </p:spTree>
    <p:extLst>
      <p:ext uri="{BB962C8B-B14F-4D97-AF65-F5344CB8AC3E}">
        <p14:creationId xmlns:p14="http://schemas.microsoft.com/office/powerpoint/2010/main" val="102056089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7C2DC7-9F70-49E1-A809-E6A51576FF51}"/>
              </a:ext>
            </a:extLst>
          </p:cNvPr>
          <p:cNvSpPr>
            <a:spLocks noGrp="1"/>
          </p:cNvSpPr>
          <p:nvPr>
            <p:ph type="title"/>
          </p:nvPr>
        </p:nvSpPr>
        <p:spPr/>
        <p:txBody>
          <a:bodyPr/>
          <a:lstStyle/>
          <a:p>
            <a:r>
              <a:rPr lang="en-AU" u="sng" dirty="0"/>
              <a:t>CENTRE OF MASS MANIPULATION</a:t>
            </a:r>
          </a:p>
        </p:txBody>
      </p:sp>
      <p:sp>
        <p:nvSpPr>
          <p:cNvPr id="3" name="Content Placeholder 2">
            <a:extLst>
              <a:ext uri="{FF2B5EF4-FFF2-40B4-BE49-F238E27FC236}">
                <a16:creationId xmlns:a16="http://schemas.microsoft.com/office/drawing/2014/main" id="{05FD5C79-FA15-443E-859E-40868A6B453E}"/>
              </a:ext>
            </a:extLst>
          </p:cNvPr>
          <p:cNvSpPr>
            <a:spLocks noGrp="1"/>
          </p:cNvSpPr>
          <p:nvPr>
            <p:ph idx="1"/>
          </p:nvPr>
        </p:nvSpPr>
        <p:spPr>
          <a:xfrm>
            <a:off x="838200" y="1825625"/>
            <a:ext cx="5938520" cy="4406900"/>
          </a:xfrm>
        </p:spPr>
        <p:txBody>
          <a:bodyPr>
            <a:normAutofit/>
          </a:bodyPr>
          <a:lstStyle/>
          <a:p>
            <a:r>
              <a:rPr lang="en-AU" dirty="0"/>
              <a:t>As you bend over, your COM begins to shift such that it is no longer over your base (i.e. your 2 feet). To ensure this doesn’t happen, when you bend over at the waist you have to push your butt out backwards. Unfortunately your butt is already against the wall and has nowhere to go – you push against the wall, the wall pushes back, you experience a torque… and you fall over!</a:t>
            </a:r>
            <a:endParaRPr lang="en-AU" dirty="0">
              <a:cs typeface="Times New Roman" panose="02020603050405020304" pitchFamily="18" charset="0"/>
            </a:endParaRPr>
          </a:p>
          <a:p>
            <a:endParaRPr lang="en-AU" dirty="0"/>
          </a:p>
        </p:txBody>
      </p:sp>
      <p:pic>
        <p:nvPicPr>
          <p:cNvPr id="8" name="Picture 7">
            <a:extLst>
              <a:ext uri="{FF2B5EF4-FFF2-40B4-BE49-F238E27FC236}">
                <a16:creationId xmlns:a16="http://schemas.microsoft.com/office/drawing/2014/main" id="{6016ADAE-EB3C-4301-BB8D-8ACECF213D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11072" y="1608163"/>
            <a:ext cx="4220528" cy="3161322"/>
          </a:xfrm>
          <a:prstGeom prst="rect">
            <a:avLst/>
          </a:prstGeom>
        </p:spPr>
      </p:pic>
      <p:pic>
        <p:nvPicPr>
          <p:cNvPr id="6" name="Picture 5">
            <a:extLst>
              <a:ext uri="{FF2B5EF4-FFF2-40B4-BE49-F238E27FC236}">
                <a16:creationId xmlns:a16="http://schemas.microsoft.com/office/drawing/2014/main" id="{2EF76EFA-CADD-4326-B2A1-E1AAE5378E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37881" y="4971515"/>
            <a:ext cx="1468120" cy="1261010"/>
          </a:xfrm>
          <a:prstGeom prst="rect">
            <a:avLst/>
          </a:prstGeom>
        </p:spPr>
      </p:pic>
    </p:spTree>
    <p:extLst>
      <p:ext uri="{BB962C8B-B14F-4D97-AF65-F5344CB8AC3E}">
        <p14:creationId xmlns:p14="http://schemas.microsoft.com/office/powerpoint/2010/main" val="954400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heel(1)">
                                      <p:cBhvr>
                                        <p:cTn id="7"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7C2DC7-9F70-49E1-A809-E6A51576FF51}"/>
              </a:ext>
            </a:extLst>
          </p:cNvPr>
          <p:cNvSpPr>
            <a:spLocks noGrp="1"/>
          </p:cNvSpPr>
          <p:nvPr>
            <p:ph type="title"/>
          </p:nvPr>
        </p:nvSpPr>
        <p:spPr/>
        <p:txBody>
          <a:bodyPr/>
          <a:lstStyle/>
          <a:p>
            <a:r>
              <a:rPr lang="en-AU" u="sng" dirty="0"/>
              <a:t>TORQUE</a:t>
            </a:r>
          </a:p>
        </p:txBody>
      </p:sp>
      <p:sp>
        <p:nvSpPr>
          <p:cNvPr id="3" name="Content Placeholder 2">
            <a:extLst>
              <a:ext uri="{FF2B5EF4-FFF2-40B4-BE49-F238E27FC236}">
                <a16:creationId xmlns:a16="http://schemas.microsoft.com/office/drawing/2014/main" id="{05FD5C79-FA15-443E-859E-40868A6B453E}"/>
              </a:ext>
            </a:extLst>
          </p:cNvPr>
          <p:cNvSpPr>
            <a:spLocks noGrp="1"/>
          </p:cNvSpPr>
          <p:nvPr>
            <p:ph idx="1"/>
          </p:nvPr>
        </p:nvSpPr>
        <p:spPr>
          <a:xfrm>
            <a:off x="838200" y="1825625"/>
            <a:ext cx="10515600" cy="2045039"/>
          </a:xfrm>
        </p:spPr>
        <p:txBody>
          <a:bodyPr/>
          <a:lstStyle/>
          <a:p>
            <a:r>
              <a:rPr lang="en-AU" dirty="0"/>
              <a:t>The force is applied at a distance from the pivot point; the arm separating the pivot point and the application of force is called the “lever arm”.</a:t>
            </a:r>
          </a:p>
        </p:txBody>
      </p:sp>
      <p:pic>
        <p:nvPicPr>
          <p:cNvPr id="5" name="Picture 4">
            <a:extLst>
              <a:ext uri="{FF2B5EF4-FFF2-40B4-BE49-F238E27FC236}">
                <a16:creationId xmlns:a16="http://schemas.microsoft.com/office/drawing/2014/main" id="{66F0D577-4F3F-4E10-ABAE-C3AA6046C9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46486" y="3429000"/>
            <a:ext cx="3947604" cy="2960703"/>
          </a:xfrm>
          <a:prstGeom prst="rect">
            <a:avLst/>
          </a:prstGeom>
        </p:spPr>
      </p:pic>
      <p:sp>
        <p:nvSpPr>
          <p:cNvPr id="6" name="Content Placeholder 2">
            <a:extLst>
              <a:ext uri="{FF2B5EF4-FFF2-40B4-BE49-F238E27FC236}">
                <a16:creationId xmlns:a16="http://schemas.microsoft.com/office/drawing/2014/main" id="{6C9D1E01-AF57-4F46-A7AF-FCBC2CAF6BF1}"/>
              </a:ext>
            </a:extLst>
          </p:cNvPr>
          <p:cNvSpPr txBox="1">
            <a:spLocks/>
          </p:cNvSpPr>
          <p:nvPr/>
        </p:nvSpPr>
        <p:spPr>
          <a:xfrm>
            <a:off x="6990427" y="4974824"/>
            <a:ext cx="857434" cy="227491"/>
          </a:xfrm>
          <a:prstGeom prst="rect">
            <a:avLst/>
          </a:prstGeom>
          <a:solidFill>
            <a:schemeClr val="bg1"/>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AU" sz="1600" dirty="0"/>
              <a:t>Fulcrum</a:t>
            </a:r>
          </a:p>
        </p:txBody>
      </p:sp>
    </p:spTree>
    <p:extLst>
      <p:ext uri="{BB962C8B-B14F-4D97-AF65-F5344CB8AC3E}">
        <p14:creationId xmlns:p14="http://schemas.microsoft.com/office/powerpoint/2010/main" val="303368952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7C2DC7-9F70-49E1-A809-E6A51576FF51}"/>
              </a:ext>
            </a:extLst>
          </p:cNvPr>
          <p:cNvSpPr>
            <a:spLocks noGrp="1"/>
          </p:cNvSpPr>
          <p:nvPr>
            <p:ph type="title"/>
          </p:nvPr>
        </p:nvSpPr>
        <p:spPr/>
        <p:txBody>
          <a:bodyPr/>
          <a:lstStyle/>
          <a:p>
            <a:r>
              <a:rPr lang="en-AU" u="sng" dirty="0"/>
              <a:t>STATIC &amp; ROTATIONAL EQUILIBRIUM</a:t>
            </a:r>
          </a:p>
        </p:txBody>
      </p:sp>
      <p:sp>
        <p:nvSpPr>
          <p:cNvPr id="3" name="Content Placeholder 2">
            <a:extLst>
              <a:ext uri="{FF2B5EF4-FFF2-40B4-BE49-F238E27FC236}">
                <a16:creationId xmlns:a16="http://schemas.microsoft.com/office/drawing/2014/main" id="{05FD5C79-FA15-443E-859E-40868A6B453E}"/>
              </a:ext>
            </a:extLst>
          </p:cNvPr>
          <p:cNvSpPr>
            <a:spLocks noGrp="1"/>
          </p:cNvSpPr>
          <p:nvPr>
            <p:ph idx="1"/>
          </p:nvPr>
        </p:nvSpPr>
        <p:spPr>
          <a:xfrm>
            <a:off x="838200" y="1825625"/>
            <a:ext cx="10439400" cy="4406900"/>
          </a:xfrm>
        </p:spPr>
        <p:txBody>
          <a:bodyPr>
            <a:normAutofit/>
          </a:bodyPr>
          <a:lstStyle/>
          <a:p>
            <a:r>
              <a:rPr lang="en-AU" dirty="0"/>
              <a:t>Remember this?</a:t>
            </a:r>
          </a:p>
          <a:p>
            <a:endParaRPr lang="en-AU" dirty="0"/>
          </a:p>
          <a:p>
            <a:r>
              <a:rPr lang="en-AU" dirty="0"/>
              <a:t>If an object is not accelerating, we can say that the forces up &amp; down, left &amp; right, must be balanced (static equilibrium).</a:t>
            </a:r>
          </a:p>
          <a:p>
            <a:r>
              <a:rPr lang="en-AU" dirty="0"/>
              <a:t>Similarly, if an object is not </a:t>
            </a:r>
            <a:r>
              <a:rPr lang="en-AU" i="1" dirty="0"/>
              <a:t>rotating</a:t>
            </a:r>
            <a:r>
              <a:rPr lang="en-AU" dirty="0"/>
              <a:t>, then the torques must also be balanced (rotational equilibrium).</a:t>
            </a:r>
          </a:p>
        </p:txBody>
      </p:sp>
      <p:pic>
        <p:nvPicPr>
          <p:cNvPr id="5" name="Picture 4">
            <a:extLst>
              <a:ext uri="{FF2B5EF4-FFF2-40B4-BE49-F238E27FC236}">
                <a16:creationId xmlns:a16="http://schemas.microsoft.com/office/drawing/2014/main" id="{01D69C14-F72E-47C2-9B7F-7BD2F4C9725C}"/>
              </a:ext>
            </a:extLst>
          </p:cNvPr>
          <p:cNvPicPr>
            <a:picLocks noChangeAspect="1"/>
          </p:cNvPicPr>
          <p:nvPr/>
        </p:nvPicPr>
        <p:blipFill>
          <a:blip r:embed="rId2"/>
          <a:stretch>
            <a:fillRect/>
          </a:stretch>
        </p:blipFill>
        <p:spPr>
          <a:xfrm>
            <a:off x="4091308" y="1819978"/>
            <a:ext cx="2667000" cy="504825"/>
          </a:xfrm>
          <a:prstGeom prst="rect">
            <a:avLst/>
          </a:prstGeom>
        </p:spPr>
      </p:pic>
      <p:pic>
        <p:nvPicPr>
          <p:cNvPr id="6" name="Picture 5">
            <a:extLst>
              <a:ext uri="{FF2B5EF4-FFF2-40B4-BE49-F238E27FC236}">
                <a16:creationId xmlns:a16="http://schemas.microsoft.com/office/drawing/2014/main" id="{26ACF98E-FD04-4A46-8C07-00882F08C474}"/>
              </a:ext>
            </a:extLst>
          </p:cNvPr>
          <p:cNvPicPr>
            <a:picLocks noChangeAspect="1"/>
          </p:cNvPicPr>
          <p:nvPr/>
        </p:nvPicPr>
        <p:blipFill>
          <a:blip r:embed="rId3"/>
          <a:stretch>
            <a:fillRect/>
          </a:stretch>
        </p:blipFill>
        <p:spPr>
          <a:xfrm>
            <a:off x="7903529" y="1734252"/>
            <a:ext cx="2228850" cy="676275"/>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4EB45DA-3BD9-40BA-9CCB-465627588429}"/>
                  </a:ext>
                </a:extLst>
              </p:cNvPr>
              <p:cNvSpPr txBox="1"/>
              <p:nvPr/>
            </p:nvSpPr>
            <p:spPr>
              <a:xfrm>
                <a:off x="4091308" y="4765878"/>
                <a:ext cx="4338688" cy="894347"/>
              </a:xfrm>
              <a:prstGeom prst="rect">
                <a:avLst/>
              </a:prstGeom>
              <a:noFill/>
              <a:ln>
                <a:solidFill>
                  <a:srgbClr val="FF0000"/>
                </a:solid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nary>
                        <m:naryPr>
                          <m:chr m:val="∑"/>
                          <m:subHide m:val="on"/>
                          <m:supHide m:val="on"/>
                          <m:ctrlPr>
                            <a:rPr lang="en-AU" sz="2400" b="1" i="1" smtClean="0">
                              <a:solidFill>
                                <a:srgbClr val="FF0000"/>
                              </a:solidFill>
                              <a:latin typeface="Cambria Math" panose="02040503050406030204" pitchFamily="18" charset="0"/>
                            </a:rPr>
                          </m:ctrlPr>
                        </m:naryPr>
                        <m:sub/>
                        <m:sup/>
                        <m:e>
                          <m:sSub>
                            <m:sSubPr>
                              <m:ctrlPr>
                                <a:rPr lang="en-AU" sz="2400" b="1" i="1">
                                  <a:solidFill>
                                    <a:srgbClr val="FF0000"/>
                                  </a:solidFill>
                                  <a:latin typeface="Cambria Math" panose="02040503050406030204" pitchFamily="18" charset="0"/>
                                </a:rPr>
                              </m:ctrlPr>
                            </m:sSubPr>
                            <m:e>
                              <m:r>
                                <a:rPr lang="en-AU" sz="2400" b="1" i="1">
                                  <a:solidFill>
                                    <a:srgbClr val="FF0000"/>
                                  </a:solidFill>
                                  <a:latin typeface="Cambria Math" panose="02040503050406030204" pitchFamily="18" charset="0"/>
                                  <a:ea typeface="Cambria Math" panose="02040503050406030204" pitchFamily="18" charset="0"/>
                                </a:rPr>
                                <m:t>𝝉</m:t>
                              </m:r>
                            </m:e>
                            <m:sub>
                              <m:r>
                                <a:rPr lang="en-AU" sz="2400" b="1" i="1">
                                  <a:solidFill>
                                    <a:srgbClr val="FF0000"/>
                                  </a:solidFill>
                                  <a:latin typeface="Cambria Math" panose="02040503050406030204" pitchFamily="18" charset="0"/>
                                </a:rPr>
                                <m:t>𝒄𝒍𝒐𝒄𝒌𝒘𝒊𝒔𝒆</m:t>
                              </m:r>
                            </m:sub>
                          </m:sSub>
                        </m:e>
                      </m:nary>
                      <m:r>
                        <a:rPr lang="en-AU" sz="2400" b="1" i="1" smtClean="0">
                          <a:solidFill>
                            <a:srgbClr val="FF0000"/>
                          </a:solidFill>
                          <a:latin typeface="Cambria Math" panose="02040503050406030204" pitchFamily="18" charset="0"/>
                        </a:rPr>
                        <m:t>=</m:t>
                      </m:r>
                      <m:nary>
                        <m:naryPr>
                          <m:chr m:val="∑"/>
                          <m:subHide m:val="on"/>
                          <m:supHide m:val="on"/>
                          <m:ctrlPr>
                            <a:rPr lang="en-AU" sz="2400" b="1" i="1" smtClean="0">
                              <a:solidFill>
                                <a:srgbClr val="FF0000"/>
                              </a:solidFill>
                              <a:latin typeface="Cambria Math" panose="02040503050406030204" pitchFamily="18" charset="0"/>
                            </a:rPr>
                          </m:ctrlPr>
                        </m:naryPr>
                        <m:sub/>
                        <m:sup/>
                        <m:e>
                          <m:sSub>
                            <m:sSubPr>
                              <m:ctrlPr>
                                <a:rPr lang="en-AU" sz="2400" b="1" i="1">
                                  <a:solidFill>
                                    <a:srgbClr val="FF0000"/>
                                  </a:solidFill>
                                  <a:latin typeface="Cambria Math" panose="02040503050406030204" pitchFamily="18" charset="0"/>
                                </a:rPr>
                              </m:ctrlPr>
                            </m:sSubPr>
                            <m:e>
                              <m:r>
                                <a:rPr lang="en-AU" sz="2400" b="1" i="1">
                                  <a:solidFill>
                                    <a:srgbClr val="FF0000"/>
                                  </a:solidFill>
                                  <a:latin typeface="Cambria Math" panose="02040503050406030204" pitchFamily="18" charset="0"/>
                                  <a:ea typeface="Cambria Math" panose="02040503050406030204" pitchFamily="18" charset="0"/>
                                </a:rPr>
                                <m:t>𝝉</m:t>
                              </m:r>
                            </m:e>
                            <m:sub>
                              <m:r>
                                <a:rPr lang="en-AU" sz="2400" b="1" i="1">
                                  <a:solidFill>
                                    <a:srgbClr val="FF0000"/>
                                  </a:solidFill>
                                  <a:latin typeface="Cambria Math" panose="02040503050406030204" pitchFamily="18" charset="0"/>
                                  <a:ea typeface="Cambria Math" panose="02040503050406030204" pitchFamily="18" charset="0"/>
                                </a:rPr>
                                <m:t>𝒂𝒏𝒕𝒊</m:t>
                              </m:r>
                              <m:r>
                                <a:rPr lang="en-AU" sz="2400" b="1" i="1">
                                  <a:solidFill>
                                    <a:srgbClr val="FF0000"/>
                                  </a:solidFill>
                                  <a:latin typeface="Cambria Math" panose="02040503050406030204" pitchFamily="18" charset="0"/>
                                </a:rPr>
                                <m:t>𝒄𝒍𝒐𝒄𝒌𝒘𝒊𝒔𝒆</m:t>
                              </m:r>
                            </m:sub>
                          </m:sSub>
                        </m:e>
                      </m:nary>
                    </m:oMath>
                  </m:oMathPara>
                </a14:m>
                <a:endParaRPr lang="en-AU" sz="2400" b="1" dirty="0">
                  <a:solidFill>
                    <a:srgbClr val="FF0000"/>
                  </a:solidFill>
                </a:endParaRPr>
              </a:p>
            </p:txBody>
          </p:sp>
        </mc:Choice>
        <mc:Fallback xmlns="">
          <p:sp>
            <p:nvSpPr>
              <p:cNvPr id="7" name="TextBox 6">
                <a:extLst>
                  <a:ext uri="{FF2B5EF4-FFF2-40B4-BE49-F238E27FC236}">
                    <a16:creationId xmlns:a16="http://schemas.microsoft.com/office/drawing/2014/main" id="{F4EB45DA-3BD9-40BA-9CCB-465627588429}"/>
                  </a:ext>
                </a:extLst>
              </p:cNvPr>
              <p:cNvSpPr txBox="1">
                <a:spLocks noRot="1" noChangeAspect="1" noMove="1" noResize="1" noEditPoints="1" noAdjustHandles="1" noChangeArrowheads="1" noChangeShapeType="1" noTextEdit="1"/>
              </p:cNvSpPr>
              <p:nvPr/>
            </p:nvSpPr>
            <p:spPr>
              <a:xfrm>
                <a:off x="4091308" y="4765878"/>
                <a:ext cx="4338688" cy="894347"/>
              </a:xfrm>
              <a:prstGeom prst="rect">
                <a:avLst/>
              </a:prstGeom>
              <a:blipFill>
                <a:blip r:embed="rId4"/>
                <a:stretch>
                  <a:fillRect/>
                </a:stretch>
              </a:blipFill>
              <a:ln>
                <a:solidFill>
                  <a:srgbClr val="FF0000"/>
                </a:solidFill>
              </a:ln>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4D7A2829-321F-4D7C-A779-EFEAEB234E30}"/>
                  </a:ext>
                </a:extLst>
              </p:cNvPr>
              <p:cNvSpPr txBox="1"/>
              <p:nvPr/>
            </p:nvSpPr>
            <p:spPr>
              <a:xfrm>
                <a:off x="3722566" y="5766831"/>
                <a:ext cx="518327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AU" sz="2400" b="1" i="1" smtClean="0">
                              <a:solidFill>
                                <a:srgbClr val="FF0000"/>
                              </a:solidFill>
                              <a:latin typeface="Cambria Math" panose="02040503050406030204" pitchFamily="18" charset="0"/>
                            </a:rPr>
                          </m:ctrlPr>
                        </m:sSubPr>
                        <m:e>
                          <m:r>
                            <a:rPr lang="en-AU" sz="2400" b="1" i="1" smtClean="0">
                              <a:solidFill>
                                <a:srgbClr val="FF0000"/>
                              </a:solidFill>
                              <a:latin typeface="Cambria Math" panose="02040503050406030204" pitchFamily="18" charset="0"/>
                              <a:ea typeface="Cambria Math" panose="02040503050406030204" pitchFamily="18" charset="0"/>
                            </a:rPr>
                            <m:t>𝝉</m:t>
                          </m:r>
                        </m:e>
                        <m:sub>
                          <m:r>
                            <a:rPr lang="en-AU" sz="2400" b="1" i="1" smtClean="0">
                              <a:solidFill>
                                <a:srgbClr val="FF0000"/>
                              </a:solidFill>
                              <a:latin typeface="Cambria Math" panose="02040503050406030204" pitchFamily="18" charset="0"/>
                            </a:rPr>
                            <m:t>𝒄𝒘</m:t>
                          </m:r>
                        </m:sub>
                      </m:sSub>
                      <m:r>
                        <a:rPr lang="en-AU" sz="2400" b="1" i="1" smtClean="0">
                          <a:solidFill>
                            <a:srgbClr val="FF0000"/>
                          </a:solidFill>
                          <a:latin typeface="Cambria Math" panose="02040503050406030204" pitchFamily="18" charset="0"/>
                        </a:rPr>
                        <m:t>=</m:t>
                      </m:r>
                      <m:sSub>
                        <m:sSubPr>
                          <m:ctrlPr>
                            <a:rPr lang="en-AU" sz="2400" b="1" i="1">
                              <a:solidFill>
                                <a:srgbClr val="FF0000"/>
                              </a:solidFill>
                              <a:latin typeface="Cambria Math" panose="02040503050406030204" pitchFamily="18" charset="0"/>
                            </a:rPr>
                          </m:ctrlPr>
                        </m:sSubPr>
                        <m:e>
                          <m:r>
                            <a:rPr lang="en-AU" sz="2400" b="1" i="1">
                              <a:solidFill>
                                <a:srgbClr val="FF0000"/>
                              </a:solidFill>
                              <a:latin typeface="Cambria Math" panose="02040503050406030204" pitchFamily="18" charset="0"/>
                              <a:ea typeface="Cambria Math" panose="02040503050406030204" pitchFamily="18" charset="0"/>
                            </a:rPr>
                            <m:t>𝝉</m:t>
                          </m:r>
                        </m:e>
                        <m:sub>
                          <m:r>
                            <a:rPr lang="en-AU" sz="2400" b="1" i="1" smtClean="0">
                              <a:solidFill>
                                <a:srgbClr val="FF0000"/>
                              </a:solidFill>
                              <a:latin typeface="Cambria Math" panose="02040503050406030204" pitchFamily="18" charset="0"/>
                              <a:ea typeface="Cambria Math" panose="02040503050406030204" pitchFamily="18" charset="0"/>
                            </a:rPr>
                            <m:t>𝒂𝒄𝒘</m:t>
                          </m:r>
                        </m:sub>
                      </m:sSub>
                      <m:r>
                        <a:rPr lang="en-AU" sz="2400" b="1" i="1" smtClean="0">
                          <a:solidFill>
                            <a:srgbClr val="FF0000"/>
                          </a:solidFill>
                          <a:latin typeface="Cambria Math" panose="02040503050406030204" pitchFamily="18" charset="0"/>
                        </a:rPr>
                        <m:t> </m:t>
                      </m:r>
                      <m:r>
                        <a:rPr lang="en-AU" sz="2400" b="1" i="1" smtClean="0">
                          <a:solidFill>
                            <a:srgbClr val="FF0000"/>
                          </a:solidFill>
                          <a:latin typeface="Cambria Math" panose="02040503050406030204" pitchFamily="18" charset="0"/>
                        </a:rPr>
                        <m:t>𝒐𝒓</m:t>
                      </m:r>
                      <m:sSub>
                        <m:sSubPr>
                          <m:ctrlPr>
                            <a:rPr lang="en-AU" sz="2400" b="1" i="1">
                              <a:solidFill>
                                <a:srgbClr val="FF0000"/>
                              </a:solidFill>
                              <a:latin typeface="Cambria Math" panose="02040503050406030204" pitchFamily="18" charset="0"/>
                            </a:rPr>
                          </m:ctrlPr>
                        </m:sSubPr>
                        <m:e>
                          <m:r>
                            <a:rPr lang="en-AU" sz="2400" b="1" i="1" smtClean="0">
                              <a:solidFill>
                                <a:srgbClr val="FF0000"/>
                              </a:solidFill>
                              <a:latin typeface="Cambria Math" panose="02040503050406030204" pitchFamily="18" charset="0"/>
                            </a:rPr>
                            <m:t> </m:t>
                          </m:r>
                          <m:r>
                            <a:rPr lang="en-AU" sz="2400" b="1" i="1">
                              <a:solidFill>
                                <a:srgbClr val="FF0000"/>
                              </a:solidFill>
                              <a:latin typeface="Cambria Math" panose="02040503050406030204" pitchFamily="18" charset="0"/>
                              <a:ea typeface="Cambria Math" panose="02040503050406030204" pitchFamily="18" charset="0"/>
                            </a:rPr>
                            <m:t>𝝉</m:t>
                          </m:r>
                        </m:e>
                        <m:sub>
                          <m:r>
                            <a:rPr lang="en-AU" sz="2400" b="1" i="1" smtClean="0">
                              <a:solidFill>
                                <a:srgbClr val="FF0000"/>
                              </a:solidFill>
                              <a:latin typeface="Cambria Math" panose="02040503050406030204" pitchFamily="18" charset="0"/>
                              <a:ea typeface="Cambria Math" panose="02040503050406030204" pitchFamily="18" charset="0"/>
                            </a:rPr>
                            <m:t>𝒄</m:t>
                          </m:r>
                          <m:r>
                            <a:rPr lang="en-AU" sz="2400" b="1" i="1">
                              <a:solidFill>
                                <a:srgbClr val="FF0000"/>
                              </a:solidFill>
                              <a:latin typeface="Cambria Math" panose="02040503050406030204" pitchFamily="18" charset="0"/>
                              <a:ea typeface="Cambria Math" panose="02040503050406030204" pitchFamily="18" charset="0"/>
                            </a:rPr>
                            <m:t>𝒄𝒘</m:t>
                          </m:r>
                        </m:sub>
                      </m:sSub>
                      <m:r>
                        <a:rPr lang="en-AU" sz="2400" b="1" i="1" smtClean="0">
                          <a:solidFill>
                            <a:srgbClr val="FF0000"/>
                          </a:solidFill>
                          <a:latin typeface="Cambria Math" panose="02040503050406030204" pitchFamily="18" charset="0"/>
                          <a:ea typeface="Cambria Math" panose="02040503050406030204" pitchFamily="18" charset="0"/>
                        </a:rPr>
                        <m:t> (</m:t>
                      </m:r>
                      <m:sSub>
                        <m:sSubPr>
                          <m:ctrlPr>
                            <a:rPr lang="en-AU" sz="2400" b="1" i="1">
                              <a:solidFill>
                                <a:srgbClr val="FF0000"/>
                              </a:solidFill>
                              <a:latin typeface="Cambria Math" panose="02040503050406030204" pitchFamily="18" charset="0"/>
                            </a:rPr>
                          </m:ctrlPr>
                        </m:sSubPr>
                        <m:e>
                          <m:r>
                            <a:rPr lang="en-AU" sz="2400" b="1" i="1">
                              <a:solidFill>
                                <a:srgbClr val="FF0000"/>
                              </a:solidFill>
                              <a:latin typeface="Cambria Math" panose="02040503050406030204" pitchFamily="18" charset="0"/>
                              <a:ea typeface="Cambria Math" panose="02040503050406030204" pitchFamily="18" charset="0"/>
                            </a:rPr>
                            <m:t>𝝉</m:t>
                          </m:r>
                        </m:e>
                        <m:sub>
                          <m:r>
                            <a:rPr lang="en-AU" sz="2400" b="1" i="1" smtClean="0">
                              <a:solidFill>
                                <a:srgbClr val="FF0000"/>
                              </a:solidFill>
                              <a:latin typeface="Cambria Math" panose="02040503050406030204" pitchFamily="18" charset="0"/>
                              <a:ea typeface="Cambria Math" panose="02040503050406030204" pitchFamily="18" charset="0"/>
                            </a:rPr>
                            <m:t>𝒄𝒐𝒖𝒏𝒕𝒆𝒓</m:t>
                          </m:r>
                          <m:r>
                            <a:rPr lang="en-AU" sz="2400" b="1" i="1" smtClean="0">
                              <a:solidFill>
                                <a:srgbClr val="FF0000"/>
                              </a:solidFill>
                              <a:latin typeface="Cambria Math" panose="02040503050406030204" pitchFamily="18" charset="0"/>
                              <a:ea typeface="Cambria Math" panose="02040503050406030204" pitchFamily="18" charset="0"/>
                            </a:rPr>
                            <m:t>−</m:t>
                          </m:r>
                          <m:r>
                            <a:rPr lang="en-AU" sz="2400" b="1" i="1" smtClean="0">
                              <a:solidFill>
                                <a:srgbClr val="FF0000"/>
                              </a:solidFill>
                              <a:latin typeface="Cambria Math" panose="02040503050406030204" pitchFamily="18" charset="0"/>
                              <a:ea typeface="Cambria Math" panose="02040503050406030204" pitchFamily="18" charset="0"/>
                            </a:rPr>
                            <m:t>𝒄𝒍𝒐𝒄𝒌𝒘𝒊𝒔𝒆</m:t>
                          </m:r>
                        </m:sub>
                      </m:sSub>
                      <m:r>
                        <a:rPr lang="en-AU" sz="2400" b="1" i="0" smtClean="0">
                          <a:solidFill>
                            <a:srgbClr val="FF0000"/>
                          </a:solidFill>
                          <a:latin typeface="Cambria Math" panose="02040503050406030204" pitchFamily="18" charset="0"/>
                          <a:ea typeface="Cambria Math" panose="02040503050406030204" pitchFamily="18" charset="0"/>
                        </a:rPr>
                        <m:t>)</m:t>
                      </m:r>
                    </m:oMath>
                  </m:oMathPara>
                </a14:m>
                <a:endParaRPr lang="en-AU" sz="2400" b="1" dirty="0">
                  <a:solidFill>
                    <a:srgbClr val="FF0000"/>
                  </a:solidFill>
                </a:endParaRPr>
              </a:p>
            </p:txBody>
          </p:sp>
        </mc:Choice>
        <mc:Fallback xmlns="">
          <p:sp>
            <p:nvSpPr>
              <p:cNvPr id="8" name="TextBox 7">
                <a:extLst>
                  <a:ext uri="{FF2B5EF4-FFF2-40B4-BE49-F238E27FC236}">
                    <a16:creationId xmlns:a16="http://schemas.microsoft.com/office/drawing/2014/main" id="{4D7A2829-321F-4D7C-A779-EFEAEB234E30}"/>
                  </a:ext>
                </a:extLst>
              </p:cNvPr>
              <p:cNvSpPr txBox="1">
                <a:spLocks noRot="1" noChangeAspect="1" noMove="1" noResize="1" noEditPoints="1" noAdjustHandles="1" noChangeArrowheads="1" noChangeShapeType="1" noTextEdit="1"/>
              </p:cNvSpPr>
              <p:nvPr/>
            </p:nvSpPr>
            <p:spPr>
              <a:xfrm>
                <a:off x="3722566" y="5766831"/>
                <a:ext cx="5183278" cy="369332"/>
              </a:xfrm>
              <a:prstGeom prst="rect">
                <a:avLst/>
              </a:prstGeom>
              <a:blipFill>
                <a:blip r:embed="rId5"/>
                <a:stretch>
                  <a:fillRect l="-353" r="-1765" b="-34426"/>
                </a:stretch>
              </a:blipFill>
            </p:spPr>
            <p:txBody>
              <a:bodyPr/>
              <a:lstStyle/>
              <a:p>
                <a:r>
                  <a:rPr lang="en-AU">
                    <a:noFill/>
                  </a:rPr>
                  <a:t> </a:t>
                </a:r>
              </a:p>
            </p:txBody>
          </p:sp>
        </mc:Fallback>
      </mc:AlternateContent>
      <p:pic>
        <p:nvPicPr>
          <p:cNvPr id="9" name="Picture 8">
            <a:extLst>
              <a:ext uri="{FF2B5EF4-FFF2-40B4-BE49-F238E27FC236}">
                <a16:creationId xmlns:a16="http://schemas.microsoft.com/office/drawing/2014/main" id="{D1C7367A-36CE-46A1-B649-9E6378696461}"/>
              </a:ext>
            </a:extLst>
          </p:cNvPr>
          <p:cNvPicPr>
            <a:picLocks noChangeAspect="1"/>
          </p:cNvPicPr>
          <p:nvPr/>
        </p:nvPicPr>
        <p:blipFill>
          <a:blip r:embed="rId6"/>
          <a:stretch>
            <a:fillRect/>
          </a:stretch>
        </p:blipFill>
        <p:spPr>
          <a:xfrm>
            <a:off x="838200" y="5017788"/>
            <a:ext cx="2524125" cy="390525"/>
          </a:xfrm>
          <a:prstGeom prst="rect">
            <a:avLst/>
          </a:prstGeom>
        </p:spPr>
      </p:pic>
    </p:spTree>
    <p:extLst>
      <p:ext uri="{BB962C8B-B14F-4D97-AF65-F5344CB8AC3E}">
        <p14:creationId xmlns:p14="http://schemas.microsoft.com/office/powerpoint/2010/main" val="4067600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ipe(left)">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fade">
                                      <p:cBhvr>
                                        <p:cTn id="3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1EA0C-4AC0-441D-B92D-5A1FF774DD04}"/>
              </a:ext>
            </a:extLst>
          </p:cNvPr>
          <p:cNvSpPr>
            <a:spLocks noGrp="1"/>
          </p:cNvSpPr>
          <p:nvPr>
            <p:ph type="title"/>
          </p:nvPr>
        </p:nvSpPr>
        <p:spPr/>
        <p:txBody>
          <a:bodyPr/>
          <a:lstStyle/>
          <a:p>
            <a:r>
              <a:rPr lang="en-AU" u="sng" dirty="0"/>
              <a:t>EXAMPLES (Pearson p. 119 - onwards)</a:t>
            </a:r>
          </a:p>
        </p:txBody>
      </p:sp>
      <p:pic>
        <p:nvPicPr>
          <p:cNvPr id="3" name="Picture 2">
            <a:extLst>
              <a:ext uri="{FF2B5EF4-FFF2-40B4-BE49-F238E27FC236}">
                <a16:creationId xmlns:a16="http://schemas.microsoft.com/office/drawing/2014/main" id="{4A71EF02-C3E5-486D-B722-C561795D4CBB}"/>
              </a:ext>
            </a:extLst>
          </p:cNvPr>
          <p:cNvPicPr>
            <a:picLocks noChangeAspect="1"/>
          </p:cNvPicPr>
          <p:nvPr/>
        </p:nvPicPr>
        <p:blipFill>
          <a:blip r:embed="rId2"/>
          <a:stretch>
            <a:fillRect/>
          </a:stretch>
        </p:blipFill>
        <p:spPr>
          <a:xfrm>
            <a:off x="3459480" y="1690688"/>
            <a:ext cx="5485198" cy="2358370"/>
          </a:xfrm>
          <a:prstGeom prst="rect">
            <a:avLst/>
          </a:prstGeom>
        </p:spPr>
      </p:pic>
      <p:pic>
        <p:nvPicPr>
          <p:cNvPr id="4" name="Picture 3">
            <a:extLst>
              <a:ext uri="{FF2B5EF4-FFF2-40B4-BE49-F238E27FC236}">
                <a16:creationId xmlns:a16="http://schemas.microsoft.com/office/drawing/2014/main" id="{41FF300A-19A8-4DE7-9E04-8A7D0E18DF16}"/>
              </a:ext>
            </a:extLst>
          </p:cNvPr>
          <p:cNvPicPr>
            <a:picLocks noChangeAspect="1"/>
          </p:cNvPicPr>
          <p:nvPr/>
        </p:nvPicPr>
        <p:blipFill>
          <a:blip r:embed="rId3"/>
          <a:stretch>
            <a:fillRect/>
          </a:stretch>
        </p:blipFill>
        <p:spPr>
          <a:xfrm>
            <a:off x="3593547" y="4379731"/>
            <a:ext cx="5993675" cy="418511"/>
          </a:xfrm>
          <a:prstGeom prst="rect">
            <a:avLst/>
          </a:prstGeom>
        </p:spPr>
      </p:pic>
      <p:pic>
        <p:nvPicPr>
          <p:cNvPr id="5" name="Picture 4">
            <a:extLst>
              <a:ext uri="{FF2B5EF4-FFF2-40B4-BE49-F238E27FC236}">
                <a16:creationId xmlns:a16="http://schemas.microsoft.com/office/drawing/2014/main" id="{FD9A1A83-5B7F-49B7-BA64-A3FB185F9209}"/>
              </a:ext>
            </a:extLst>
          </p:cNvPr>
          <p:cNvPicPr>
            <a:picLocks noChangeAspect="1"/>
          </p:cNvPicPr>
          <p:nvPr/>
        </p:nvPicPr>
        <p:blipFill>
          <a:blip r:embed="rId4"/>
          <a:stretch>
            <a:fillRect/>
          </a:stretch>
        </p:blipFill>
        <p:spPr>
          <a:xfrm>
            <a:off x="3593547" y="4932421"/>
            <a:ext cx="4622776" cy="197917"/>
          </a:xfrm>
          <a:prstGeom prst="rect">
            <a:avLst/>
          </a:prstGeom>
        </p:spPr>
      </p:pic>
      <p:pic>
        <p:nvPicPr>
          <p:cNvPr id="6" name="Picture 5">
            <a:extLst>
              <a:ext uri="{FF2B5EF4-FFF2-40B4-BE49-F238E27FC236}">
                <a16:creationId xmlns:a16="http://schemas.microsoft.com/office/drawing/2014/main" id="{BE042E7B-7157-48FA-9ECF-BFCAC2B16C5E}"/>
              </a:ext>
            </a:extLst>
          </p:cNvPr>
          <p:cNvPicPr>
            <a:picLocks noChangeAspect="1"/>
          </p:cNvPicPr>
          <p:nvPr/>
        </p:nvPicPr>
        <p:blipFill>
          <a:blip r:embed="rId5"/>
          <a:stretch>
            <a:fillRect/>
          </a:stretch>
        </p:blipFill>
        <p:spPr>
          <a:xfrm>
            <a:off x="3593547" y="5521701"/>
            <a:ext cx="4680012" cy="229976"/>
          </a:xfrm>
          <a:prstGeom prst="rect">
            <a:avLst/>
          </a:prstGeom>
        </p:spPr>
      </p:pic>
    </p:spTree>
    <p:extLst>
      <p:ext uri="{BB962C8B-B14F-4D97-AF65-F5344CB8AC3E}">
        <p14:creationId xmlns:p14="http://schemas.microsoft.com/office/powerpoint/2010/main" val="42722299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5"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decel="50000" fill="hold">
                                          <p:stCondLst>
                                            <p:cond delay="0"/>
                                          </p:stCondLst>
                                        </p:cTn>
                                        <p:tgtEl>
                                          <p:spTgt spid="6"/>
                                        </p:tgtEl>
                                        <p:attrNameLst>
                                          <p:attrName>style.rotation</p:attrName>
                                        </p:attrNameLst>
                                      </p:cBhvr>
                                      <p:tavLst>
                                        <p:tav tm="0">
                                          <p:val>
                                            <p:fltVal val="-90"/>
                                          </p:val>
                                        </p:tav>
                                        <p:tav tm="100000">
                                          <p:val>
                                            <p:fltVal val="0"/>
                                          </p:val>
                                        </p:tav>
                                      </p:tavLst>
                                    </p:anim>
                                    <p:anim calcmode="lin" valueType="num">
                                      <p:cBhvr>
                                        <p:cTn id="8" dur="500" decel="50000" fill="hold">
                                          <p:stCondLst>
                                            <p:cond delay="0"/>
                                          </p:stCondLst>
                                        </p:cTn>
                                        <p:tgtEl>
                                          <p:spTgt spid="6"/>
                                        </p:tgtEl>
                                        <p:attrNameLst>
                                          <p:attrName>ppt_w</p:attrName>
                                        </p:attrNameLst>
                                      </p:cBhvr>
                                      <p:tavLst>
                                        <p:tav tm="0">
                                          <p:val>
                                            <p:strVal val="#ppt_w"/>
                                          </p:val>
                                        </p:tav>
                                        <p:tav tm="100000">
                                          <p:val>
                                            <p:strVal val="#ppt_w*.05"/>
                                          </p:val>
                                        </p:tav>
                                      </p:tavLst>
                                    </p:anim>
                                    <p:anim calcmode="lin" valueType="num">
                                      <p:cBhvr>
                                        <p:cTn id="9" dur="500" accel="50000" fill="hold">
                                          <p:stCondLst>
                                            <p:cond delay="500"/>
                                          </p:stCondLst>
                                        </p:cTn>
                                        <p:tgtEl>
                                          <p:spTgt spid="6"/>
                                        </p:tgtEl>
                                        <p:attrNameLst>
                                          <p:attrName>ppt_w</p:attrName>
                                        </p:attrNameLst>
                                      </p:cBhvr>
                                      <p:tavLst>
                                        <p:tav tm="0">
                                          <p:val>
                                            <p:strVal val="#ppt_w*.05"/>
                                          </p:val>
                                        </p:tav>
                                        <p:tav tm="100000">
                                          <p:val>
                                            <p:strVal val="#ppt_w"/>
                                          </p:val>
                                        </p:tav>
                                      </p:tavLst>
                                    </p:anim>
                                    <p:anim calcmode="lin" valueType="num">
                                      <p:cBhvr>
                                        <p:cTn id="10" dur="1000" fill="hold"/>
                                        <p:tgtEl>
                                          <p:spTgt spid="6"/>
                                        </p:tgtEl>
                                        <p:attrNameLst>
                                          <p:attrName>ppt_h</p:attrName>
                                        </p:attrNameLst>
                                      </p:cBhvr>
                                      <p:tavLst>
                                        <p:tav tm="0">
                                          <p:val>
                                            <p:strVal val="#ppt_h"/>
                                          </p:val>
                                        </p:tav>
                                        <p:tav tm="100000">
                                          <p:val>
                                            <p:strVal val="#ppt_h"/>
                                          </p:val>
                                        </p:tav>
                                      </p:tavLst>
                                    </p:anim>
                                    <p:anim calcmode="lin" valueType="num">
                                      <p:cBhvr>
                                        <p:cTn id="11" dur="500" decel="50000" fill="hold">
                                          <p:stCondLst>
                                            <p:cond delay="0"/>
                                          </p:stCondLst>
                                        </p:cTn>
                                        <p:tgtEl>
                                          <p:spTgt spid="6"/>
                                        </p:tgtEl>
                                        <p:attrNameLst>
                                          <p:attrName>ppt_x</p:attrName>
                                        </p:attrNameLst>
                                      </p:cBhvr>
                                      <p:tavLst>
                                        <p:tav tm="0">
                                          <p:val>
                                            <p:strVal val="#ppt_x+.4"/>
                                          </p:val>
                                        </p:tav>
                                        <p:tav tm="100000">
                                          <p:val>
                                            <p:strVal val="#ppt_x"/>
                                          </p:val>
                                        </p:tav>
                                      </p:tavLst>
                                    </p:anim>
                                    <p:anim calcmode="lin" valueType="num">
                                      <p:cBhvr>
                                        <p:cTn id="12" dur="500" decel="50000" fill="hold">
                                          <p:stCondLst>
                                            <p:cond delay="0"/>
                                          </p:stCondLst>
                                        </p:cTn>
                                        <p:tgtEl>
                                          <p:spTgt spid="6"/>
                                        </p:tgtEl>
                                        <p:attrNameLst>
                                          <p:attrName>ppt_y</p:attrName>
                                        </p:attrNameLst>
                                      </p:cBhvr>
                                      <p:tavLst>
                                        <p:tav tm="0">
                                          <p:val>
                                            <p:strVal val="#ppt_y-.2"/>
                                          </p:val>
                                        </p:tav>
                                        <p:tav tm="100000">
                                          <p:val>
                                            <p:strVal val="#ppt_y+.1"/>
                                          </p:val>
                                        </p:tav>
                                      </p:tavLst>
                                    </p:anim>
                                    <p:anim calcmode="lin" valueType="num">
                                      <p:cBhvr>
                                        <p:cTn id="13" dur="500" accel="50000" fill="hold">
                                          <p:stCondLst>
                                            <p:cond delay="500"/>
                                          </p:stCondLst>
                                        </p:cTn>
                                        <p:tgtEl>
                                          <p:spTgt spid="6"/>
                                        </p:tgtEl>
                                        <p:attrNameLst>
                                          <p:attrName>ppt_y</p:attrName>
                                        </p:attrNameLst>
                                      </p:cBhvr>
                                      <p:tavLst>
                                        <p:tav tm="0">
                                          <p:val>
                                            <p:strVal val="#ppt_y+.1"/>
                                          </p:val>
                                        </p:tav>
                                        <p:tav tm="100000">
                                          <p:val>
                                            <p:strVal val="#ppt_y"/>
                                          </p:val>
                                        </p:tav>
                                      </p:tavLst>
                                    </p:anim>
                                    <p:animEffect transition="in" filter="fade">
                                      <p:cBhvr>
                                        <p:cTn id="14" dur="1000" decel="50000">
                                          <p:stCondLst>
                                            <p:cond delay="0"/>
                                          </p:stCondLst>
                                        </p:cTn>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1EA0C-4AC0-441D-B92D-5A1FF774DD04}"/>
              </a:ext>
            </a:extLst>
          </p:cNvPr>
          <p:cNvSpPr>
            <a:spLocks noGrp="1"/>
          </p:cNvSpPr>
          <p:nvPr>
            <p:ph type="title"/>
          </p:nvPr>
        </p:nvSpPr>
        <p:spPr/>
        <p:txBody>
          <a:bodyPr/>
          <a:lstStyle/>
          <a:p>
            <a:r>
              <a:rPr lang="en-AU" u="sng" dirty="0"/>
              <a:t>EXAMPLES (Pearson p. 119 - onwards)</a:t>
            </a:r>
          </a:p>
        </p:txBody>
      </p:sp>
      <p:pic>
        <p:nvPicPr>
          <p:cNvPr id="7" name="Picture 6">
            <a:extLst>
              <a:ext uri="{FF2B5EF4-FFF2-40B4-BE49-F238E27FC236}">
                <a16:creationId xmlns:a16="http://schemas.microsoft.com/office/drawing/2014/main" id="{3D2E7D29-BE66-4ABE-A6BF-D0C9F9AC8728}"/>
              </a:ext>
            </a:extLst>
          </p:cNvPr>
          <p:cNvPicPr>
            <a:picLocks noChangeAspect="1"/>
          </p:cNvPicPr>
          <p:nvPr/>
        </p:nvPicPr>
        <p:blipFill>
          <a:blip r:embed="rId2"/>
          <a:stretch>
            <a:fillRect/>
          </a:stretch>
        </p:blipFill>
        <p:spPr>
          <a:xfrm>
            <a:off x="3225800" y="1690688"/>
            <a:ext cx="5532120" cy="3983126"/>
          </a:xfrm>
          <a:prstGeom prst="rect">
            <a:avLst/>
          </a:prstGeom>
        </p:spPr>
      </p:pic>
    </p:spTree>
    <p:extLst>
      <p:ext uri="{BB962C8B-B14F-4D97-AF65-F5344CB8AC3E}">
        <p14:creationId xmlns:p14="http://schemas.microsoft.com/office/powerpoint/2010/main" val="20660248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1EA0C-4AC0-441D-B92D-5A1FF774DD04}"/>
              </a:ext>
            </a:extLst>
          </p:cNvPr>
          <p:cNvSpPr>
            <a:spLocks noGrp="1"/>
          </p:cNvSpPr>
          <p:nvPr>
            <p:ph type="title"/>
          </p:nvPr>
        </p:nvSpPr>
        <p:spPr/>
        <p:txBody>
          <a:bodyPr/>
          <a:lstStyle/>
          <a:p>
            <a:r>
              <a:rPr lang="en-AU" u="sng" dirty="0"/>
              <a:t>EXAMPLES (Pearson p. 119 - onwards)</a:t>
            </a:r>
          </a:p>
        </p:txBody>
      </p:sp>
      <p:pic>
        <p:nvPicPr>
          <p:cNvPr id="3" name="Picture 2">
            <a:extLst>
              <a:ext uri="{FF2B5EF4-FFF2-40B4-BE49-F238E27FC236}">
                <a16:creationId xmlns:a16="http://schemas.microsoft.com/office/drawing/2014/main" id="{9B868667-39CE-4847-A5A9-1B951B70AAD2}"/>
              </a:ext>
            </a:extLst>
          </p:cNvPr>
          <p:cNvPicPr>
            <a:picLocks noChangeAspect="1"/>
          </p:cNvPicPr>
          <p:nvPr/>
        </p:nvPicPr>
        <p:blipFill>
          <a:blip r:embed="rId2"/>
          <a:stretch>
            <a:fillRect/>
          </a:stretch>
        </p:blipFill>
        <p:spPr>
          <a:xfrm>
            <a:off x="3478530" y="2119312"/>
            <a:ext cx="5474688" cy="2239645"/>
          </a:xfrm>
          <a:prstGeom prst="rect">
            <a:avLst/>
          </a:prstGeom>
        </p:spPr>
      </p:pic>
      <p:pic>
        <p:nvPicPr>
          <p:cNvPr id="4" name="Picture 3">
            <a:extLst>
              <a:ext uri="{FF2B5EF4-FFF2-40B4-BE49-F238E27FC236}">
                <a16:creationId xmlns:a16="http://schemas.microsoft.com/office/drawing/2014/main" id="{D74FBE09-87C1-4659-AC2D-6976EC83BF23}"/>
              </a:ext>
            </a:extLst>
          </p:cNvPr>
          <p:cNvPicPr>
            <a:picLocks noChangeAspect="1"/>
          </p:cNvPicPr>
          <p:nvPr/>
        </p:nvPicPr>
        <p:blipFill>
          <a:blip r:embed="rId3"/>
          <a:stretch>
            <a:fillRect/>
          </a:stretch>
        </p:blipFill>
        <p:spPr>
          <a:xfrm>
            <a:off x="3407604" y="4546600"/>
            <a:ext cx="5619591" cy="462280"/>
          </a:xfrm>
          <a:prstGeom prst="rect">
            <a:avLst/>
          </a:prstGeom>
        </p:spPr>
      </p:pic>
    </p:spTree>
    <p:extLst>
      <p:ext uri="{BB962C8B-B14F-4D97-AF65-F5344CB8AC3E}">
        <p14:creationId xmlns:p14="http://schemas.microsoft.com/office/powerpoint/2010/main" val="334506342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1EA0C-4AC0-441D-B92D-5A1FF774DD04}"/>
              </a:ext>
            </a:extLst>
          </p:cNvPr>
          <p:cNvSpPr>
            <a:spLocks noGrp="1"/>
          </p:cNvSpPr>
          <p:nvPr>
            <p:ph type="title"/>
          </p:nvPr>
        </p:nvSpPr>
        <p:spPr/>
        <p:txBody>
          <a:bodyPr/>
          <a:lstStyle/>
          <a:p>
            <a:r>
              <a:rPr lang="en-AU" u="sng" dirty="0"/>
              <a:t>EXAMPLES (Pearson p. 119 - onwards)</a:t>
            </a:r>
          </a:p>
        </p:txBody>
      </p:sp>
      <p:pic>
        <p:nvPicPr>
          <p:cNvPr id="5" name="Picture 4">
            <a:extLst>
              <a:ext uri="{FF2B5EF4-FFF2-40B4-BE49-F238E27FC236}">
                <a16:creationId xmlns:a16="http://schemas.microsoft.com/office/drawing/2014/main" id="{F5AC65AD-DCC0-49F5-98A8-92B47B6F4C25}"/>
              </a:ext>
            </a:extLst>
          </p:cNvPr>
          <p:cNvPicPr>
            <a:picLocks noChangeAspect="1"/>
          </p:cNvPicPr>
          <p:nvPr/>
        </p:nvPicPr>
        <p:blipFill>
          <a:blip r:embed="rId2"/>
          <a:stretch>
            <a:fillRect/>
          </a:stretch>
        </p:blipFill>
        <p:spPr>
          <a:xfrm>
            <a:off x="3764915" y="1766411"/>
            <a:ext cx="5411828" cy="3325178"/>
          </a:xfrm>
          <a:prstGeom prst="rect">
            <a:avLst/>
          </a:prstGeom>
        </p:spPr>
      </p:pic>
    </p:spTree>
    <p:extLst>
      <p:ext uri="{BB962C8B-B14F-4D97-AF65-F5344CB8AC3E}">
        <p14:creationId xmlns:p14="http://schemas.microsoft.com/office/powerpoint/2010/main" val="312947236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1EA0C-4AC0-441D-B92D-5A1FF774DD04}"/>
              </a:ext>
            </a:extLst>
          </p:cNvPr>
          <p:cNvSpPr>
            <a:spLocks noGrp="1"/>
          </p:cNvSpPr>
          <p:nvPr>
            <p:ph type="title"/>
          </p:nvPr>
        </p:nvSpPr>
        <p:spPr/>
        <p:txBody>
          <a:bodyPr/>
          <a:lstStyle/>
          <a:p>
            <a:r>
              <a:rPr lang="en-AU" u="sng" dirty="0"/>
              <a:t>EXAMPLES (Past Exam)</a:t>
            </a:r>
          </a:p>
        </p:txBody>
      </p:sp>
      <p:pic>
        <p:nvPicPr>
          <p:cNvPr id="6" name="Picture 5">
            <a:extLst>
              <a:ext uri="{FF2B5EF4-FFF2-40B4-BE49-F238E27FC236}">
                <a16:creationId xmlns:a16="http://schemas.microsoft.com/office/drawing/2014/main" id="{382E002A-7E98-4A02-BD06-8EAD20CFA85D}"/>
              </a:ext>
            </a:extLst>
          </p:cNvPr>
          <p:cNvPicPr>
            <a:picLocks noChangeAspect="1"/>
          </p:cNvPicPr>
          <p:nvPr/>
        </p:nvPicPr>
        <p:blipFill>
          <a:blip r:embed="rId2"/>
          <a:stretch>
            <a:fillRect/>
          </a:stretch>
        </p:blipFill>
        <p:spPr>
          <a:xfrm>
            <a:off x="3062290" y="1348033"/>
            <a:ext cx="5827185" cy="5355092"/>
          </a:xfrm>
          <a:prstGeom prst="rect">
            <a:avLst/>
          </a:prstGeom>
        </p:spPr>
      </p:pic>
    </p:spTree>
    <p:extLst>
      <p:ext uri="{BB962C8B-B14F-4D97-AF65-F5344CB8AC3E}">
        <p14:creationId xmlns:p14="http://schemas.microsoft.com/office/powerpoint/2010/main" val="19968260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7C2DC7-9F70-49E1-A809-E6A51576FF51}"/>
              </a:ext>
            </a:extLst>
          </p:cNvPr>
          <p:cNvSpPr>
            <a:spLocks noGrp="1"/>
          </p:cNvSpPr>
          <p:nvPr>
            <p:ph type="title"/>
          </p:nvPr>
        </p:nvSpPr>
        <p:spPr/>
        <p:txBody>
          <a:bodyPr/>
          <a:lstStyle/>
          <a:p>
            <a:r>
              <a:rPr lang="en-AU" u="sng" dirty="0"/>
              <a:t>TORQUE</a:t>
            </a:r>
          </a:p>
        </p:txBody>
      </p:sp>
      <p:sp>
        <p:nvSpPr>
          <p:cNvPr id="3" name="Content Placeholder 2">
            <a:extLst>
              <a:ext uri="{FF2B5EF4-FFF2-40B4-BE49-F238E27FC236}">
                <a16:creationId xmlns:a16="http://schemas.microsoft.com/office/drawing/2014/main" id="{05FD5C79-FA15-443E-859E-40868A6B453E}"/>
              </a:ext>
            </a:extLst>
          </p:cNvPr>
          <p:cNvSpPr>
            <a:spLocks noGrp="1"/>
          </p:cNvSpPr>
          <p:nvPr>
            <p:ph idx="1"/>
          </p:nvPr>
        </p:nvSpPr>
        <p:spPr>
          <a:xfrm>
            <a:off x="838200" y="1825625"/>
            <a:ext cx="10515600" cy="4450888"/>
          </a:xfrm>
        </p:spPr>
        <p:txBody>
          <a:bodyPr/>
          <a:lstStyle/>
          <a:p>
            <a:r>
              <a:rPr lang="en-AU" dirty="0"/>
              <a:t>The size of the torque is given by the equation:</a:t>
            </a:r>
          </a:p>
          <a:p>
            <a:endParaRPr lang="en-AU" dirty="0"/>
          </a:p>
          <a:p>
            <a:endParaRPr lang="en-AU" dirty="0"/>
          </a:p>
          <a:p>
            <a:r>
              <a:rPr lang="en-AU" dirty="0"/>
              <a:t>This equation is sometimes written as follows:</a:t>
            </a:r>
          </a:p>
          <a:p>
            <a:endParaRPr lang="en-AU" dirty="0"/>
          </a:p>
          <a:p>
            <a:endParaRPr lang="en-AU" dirty="0"/>
          </a:p>
          <a:p>
            <a:r>
              <a:rPr lang="en-AU" dirty="0"/>
              <a:t>The torque is a product of ‘r’ (the perpendicular distance from the force to the pivot point) and ‘F’ (the applied force).</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F04F748-A4C7-4814-A226-5DCE99608157}"/>
                  </a:ext>
                </a:extLst>
              </p:cNvPr>
              <p:cNvSpPr txBox="1"/>
              <p:nvPr/>
            </p:nvSpPr>
            <p:spPr>
              <a:xfrm>
                <a:off x="5628442" y="2620855"/>
                <a:ext cx="1344919" cy="369332"/>
              </a:xfrm>
              <a:prstGeom prst="rect">
                <a:avLst/>
              </a:prstGeom>
              <a:noFill/>
              <a:ln>
                <a:solidFill>
                  <a:srgbClr val="FF0000"/>
                </a:solid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AU" sz="2400" b="1" i="1" smtClean="0">
                          <a:solidFill>
                            <a:srgbClr val="FF0000"/>
                          </a:solidFill>
                          <a:latin typeface="Cambria Math" panose="02040503050406030204" pitchFamily="18" charset="0"/>
                          <a:ea typeface="Cambria Math" panose="02040503050406030204" pitchFamily="18" charset="0"/>
                        </a:rPr>
                        <m:t>𝝉</m:t>
                      </m:r>
                      <m:r>
                        <a:rPr lang="en-AU" sz="2400" b="1" i="1" smtClean="0">
                          <a:solidFill>
                            <a:srgbClr val="FF0000"/>
                          </a:solidFill>
                          <a:latin typeface="Cambria Math" panose="02040503050406030204" pitchFamily="18" charset="0"/>
                          <a:ea typeface="Cambria Math" panose="02040503050406030204" pitchFamily="18" charset="0"/>
                        </a:rPr>
                        <m:t>=</m:t>
                      </m:r>
                      <m:r>
                        <a:rPr lang="en-AU" sz="2400" b="1" i="1" smtClean="0">
                          <a:solidFill>
                            <a:srgbClr val="FF0000"/>
                          </a:solidFill>
                          <a:latin typeface="Cambria Math" panose="02040503050406030204" pitchFamily="18" charset="0"/>
                          <a:ea typeface="Cambria Math" panose="02040503050406030204" pitchFamily="18" charset="0"/>
                        </a:rPr>
                        <m:t>𝒓</m:t>
                      </m:r>
                      <m:r>
                        <a:rPr lang="en-AU" sz="2400" b="1" i="1" smtClean="0">
                          <a:solidFill>
                            <a:srgbClr val="FF0000"/>
                          </a:solidFill>
                          <a:latin typeface="Cambria Math" panose="02040503050406030204" pitchFamily="18" charset="0"/>
                          <a:ea typeface="Cambria Math" panose="02040503050406030204" pitchFamily="18" charset="0"/>
                        </a:rPr>
                        <m:t>×</m:t>
                      </m:r>
                      <m:r>
                        <a:rPr lang="en-AU" sz="2400" b="1" i="1" smtClean="0">
                          <a:solidFill>
                            <a:srgbClr val="FF0000"/>
                          </a:solidFill>
                          <a:latin typeface="Cambria Math" panose="02040503050406030204" pitchFamily="18" charset="0"/>
                          <a:ea typeface="Cambria Math" panose="02040503050406030204" pitchFamily="18" charset="0"/>
                        </a:rPr>
                        <m:t>𝑭</m:t>
                      </m:r>
                    </m:oMath>
                  </m:oMathPara>
                </a14:m>
                <a:endParaRPr lang="en-AU" sz="2400" b="1" dirty="0">
                  <a:solidFill>
                    <a:srgbClr val="FF0000"/>
                  </a:solidFill>
                </a:endParaRPr>
              </a:p>
            </p:txBody>
          </p:sp>
        </mc:Choice>
        <mc:Fallback xmlns="">
          <p:sp>
            <p:nvSpPr>
              <p:cNvPr id="4" name="TextBox 3">
                <a:extLst>
                  <a:ext uri="{FF2B5EF4-FFF2-40B4-BE49-F238E27FC236}">
                    <a16:creationId xmlns:a16="http://schemas.microsoft.com/office/drawing/2014/main" id="{2F04F748-A4C7-4814-A226-5DCE99608157}"/>
                  </a:ext>
                </a:extLst>
              </p:cNvPr>
              <p:cNvSpPr txBox="1">
                <a:spLocks noRot="1" noChangeAspect="1" noMove="1" noResize="1" noEditPoints="1" noAdjustHandles="1" noChangeArrowheads="1" noChangeShapeType="1" noTextEdit="1"/>
              </p:cNvSpPr>
              <p:nvPr/>
            </p:nvSpPr>
            <p:spPr>
              <a:xfrm>
                <a:off x="5628442" y="2620855"/>
                <a:ext cx="1344919" cy="369332"/>
              </a:xfrm>
              <a:prstGeom prst="rect">
                <a:avLst/>
              </a:prstGeom>
              <a:blipFill>
                <a:blip r:embed="rId2"/>
                <a:stretch>
                  <a:fillRect l="-2242" r="-4484" b="-3175"/>
                </a:stretch>
              </a:blipFill>
              <a:ln>
                <a:solidFill>
                  <a:srgbClr val="FF0000"/>
                </a:solidFill>
              </a:ln>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30B153A-B4EC-4FB2-9E69-099A63404420}"/>
                  </a:ext>
                </a:extLst>
              </p:cNvPr>
              <p:cNvSpPr txBox="1"/>
              <p:nvPr/>
            </p:nvSpPr>
            <p:spPr>
              <a:xfrm>
                <a:off x="5628441" y="4192996"/>
                <a:ext cx="1153521" cy="369332"/>
              </a:xfrm>
              <a:prstGeom prst="rect">
                <a:avLst/>
              </a:prstGeom>
              <a:noFill/>
              <a:ln>
                <a:solidFill>
                  <a:srgbClr val="FF0000"/>
                </a:solid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AU" sz="2400" b="1" i="1" smtClean="0">
                          <a:solidFill>
                            <a:srgbClr val="FF0000"/>
                          </a:solidFill>
                          <a:latin typeface="Cambria Math" panose="02040503050406030204" pitchFamily="18" charset="0"/>
                          <a:ea typeface="Cambria Math" panose="02040503050406030204" pitchFamily="18" charset="0"/>
                        </a:rPr>
                        <m:t>𝝉</m:t>
                      </m:r>
                      <m:r>
                        <a:rPr lang="en-AU" sz="2400" b="1" i="1" smtClean="0">
                          <a:solidFill>
                            <a:srgbClr val="FF0000"/>
                          </a:solidFill>
                          <a:latin typeface="Cambria Math" panose="02040503050406030204" pitchFamily="18" charset="0"/>
                          <a:ea typeface="Cambria Math" panose="02040503050406030204" pitchFamily="18" charset="0"/>
                        </a:rPr>
                        <m:t>=</m:t>
                      </m:r>
                      <m:sSub>
                        <m:sSubPr>
                          <m:ctrlPr>
                            <a:rPr lang="en-AU" sz="2400" b="1" i="1" smtClean="0">
                              <a:solidFill>
                                <a:srgbClr val="FF0000"/>
                              </a:solidFill>
                              <a:latin typeface="Cambria Math" panose="02040503050406030204" pitchFamily="18" charset="0"/>
                              <a:ea typeface="Cambria Math" panose="02040503050406030204" pitchFamily="18" charset="0"/>
                            </a:rPr>
                          </m:ctrlPr>
                        </m:sSubPr>
                        <m:e>
                          <m:r>
                            <a:rPr lang="en-AU" sz="2400" b="1" i="1" smtClean="0">
                              <a:solidFill>
                                <a:srgbClr val="FF0000"/>
                              </a:solidFill>
                              <a:latin typeface="Cambria Math" panose="02040503050406030204" pitchFamily="18" charset="0"/>
                              <a:ea typeface="Cambria Math" panose="02040503050406030204" pitchFamily="18" charset="0"/>
                            </a:rPr>
                            <m:t>𝒓</m:t>
                          </m:r>
                        </m:e>
                        <m:sub>
                          <m:r>
                            <a:rPr lang="en-AU" sz="2400" b="1" i="1" smtClean="0">
                              <a:solidFill>
                                <a:srgbClr val="FF0000"/>
                              </a:solidFill>
                              <a:latin typeface="Cambria Math" panose="02040503050406030204" pitchFamily="18" charset="0"/>
                              <a:ea typeface="Cambria Math" panose="02040503050406030204" pitchFamily="18" charset="0"/>
                            </a:rPr>
                            <m:t>┴</m:t>
                          </m:r>
                        </m:sub>
                      </m:sSub>
                      <m:r>
                        <a:rPr lang="en-AU" sz="2400" b="1" i="1" smtClean="0">
                          <a:solidFill>
                            <a:srgbClr val="FF0000"/>
                          </a:solidFill>
                          <a:latin typeface="Cambria Math" panose="02040503050406030204" pitchFamily="18" charset="0"/>
                          <a:ea typeface="Cambria Math" panose="02040503050406030204" pitchFamily="18" charset="0"/>
                        </a:rPr>
                        <m:t>𝑭</m:t>
                      </m:r>
                    </m:oMath>
                  </m:oMathPara>
                </a14:m>
                <a:endParaRPr lang="en-AU" sz="2400" b="1" dirty="0">
                  <a:solidFill>
                    <a:srgbClr val="FF0000"/>
                  </a:solidFill>
                </a:endParaRPr>
              </a:p>
            </p:txBody>
          </p:sp>
        </mc:Choice>
        <mc:Fallback xmlns="">
          <p:sp>
            <p:nvSpPr>
              <p:cNvPr id="7" name="TextBox 6">
                <a:extLst>
                  <a:ext uri="{FF2B5EF4-FFF2-40B4-BE49-F238E27FC236}">
                    <a16:creationId xmlns:a16="http://schemas.microsoft.com/office/drawing/2014/main" id="{330B153A-B4EC-4FB2-9E69-099A63404420}"/>
                  </a:ext>
                </a:extLst>
              </p:cNvPr>
              <p:cNvSpPr txBox="1">
                <a:spLocks noRot="1" noChangeAspect="1" noMove="1" noResize="1" noEditPoints="1" noAdjustHandles="1" noChangeArrowheads="1" noChangeShapeType="1" noTextEdit="1"/>
              </p:cNvSpPr>
              <p:nvPr/>
            </p:nvSpPr>
            <p:spPr>
              <a:xfrm>
                <a:off x="5628441" y="4192996"/>
                <a:ext cx="1153521" cy="369332"/>
              </a:xfrm>
              <a:prstGeom prst="rect">
                <a:avLst/>
              </a:prstGeom>
              <a:blipFill>
                <a:blip r:embed="rId3"/>
                <a:stretch>
                  <a:fillRect l="-3125" r="-5208" b="-11290"/>
                </a:stretch>
              </a:blipFill>
              <a:ln>
                <a:solidFill>
                  <a:srgbClr val="FF0000"/>
                </a:solidFill>
              </a:ln>
            </p:spPr>
            <p:txBody>
              <a:bodyPr/>
              <a:lstStyle/>
              <a:p>
                <a:r>
                  <a:rPr lang="en-AU">
                    <a:noFill/>
                  </a:rPr>
                  <a:t> </a:t>
                </a:r>
              </a:p>
            </p:txBody>
          </p:sp>
        </mc:Fallback>
      </mc:AlternateContent>
    </p:spTree>
    <p:extLst>
      <p:ext uri="{BB962C8B-B14F-4D97-AF65-F5344CB8AC3E}">
        <p14:creationId xmlns:p14="http://schemas.microsoft.com/office/powerpoint/2010/main" val="1666830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7C2DC7-9F70-49E1-A809-E6A51576FF51}"/>
              </a:ext>
            </a:extLst>
          </p:cNvPr>
          <p:cNvSpPr>
            <a:spLocks noGrp="1"/>
          </p:cNvSpPr>
          <p:nvPr>
            <p:ph type="title"/>
          </p:nvPr>
        </p:nvSpPr>
        <p:spPr/>
        <p:txBody>
          <a:bodyPr/>
          <a:lstStyle/>
          <a:p>
            <a:r>
              <a:rPr lang="en-AU" u="sng" dirty="0"/>
              <a:t>TORQUE</a:t>
            </a:r>
          </a:p>
        </p:txBody>
      </p:sp>
      <p:sp>
        <p:nvSpPr>
          <p:cNvPr id="3" name="Content Placeholder 2">
            <a:extLst>
              <a:ext uri="{FF2B5EF4-FFF2-40B4-BE49-F238E27FC236}">
                <a16:creationId xmlns:a16="http://schemas.microsoft.com/office/drawing/2014/main" id="{05FD5C79-FA15-443E-859E-40868A6B453E}"/>
              </a:ext>
            </a:extLst>
          </p:cNvPr>
          <p:cNvSpPr>
            <a:spLocks noGrp="1"/>
          </p:cNvSpPr>
          <p:nvPr>
            <p:ph idx="1"/>
          </p:nvPr>
        </p:nvSpPr>
        <p:spPr>
          <a:xfrm>
            <a:off x="838200" y="1825625"/>
            <a:ext cx="10515600" cy="4450888"/>
          </a:xfrm>
        </p:spPr>
        <p:txBody>
          <a:bodyPr>
            <a:normAutofit lnSpcReduction="10000"/>
          </a:bodyPr>
          <a:lstStyle/>
          <a:p>
            <a:r>
              <a:rPr lang="en-AU" dirty="0"/>
              <a:t>We can also write it as follows:</a:t>
            </a:r>
          </a:p>
          <a:p>
            <a:endParaRPr lang="en-AU" dirty="0"/>
          </a:p>
          <a:p>
            <a:endParaRPr lang="en-AU" dirty="0"/>
          </a:p>
          <a:p>
            <a:r>
              <a:rPr lang="en-AU" dirty="0"/>
              <a:t>The torque is a product of ‘r’ (the distance from the force to the pivot point) and ‘F’ (the perpendicular component of the applied force).</a:t>
            </a:r>
          </a:p>
          <a:p>
            <a:endParaRPr lang="en-AU" dirty="0"/>
          </a:p>
          <a:p>
            <a:r>
              <a:rPr lang="en-AU" dirty="0"/>
              <a:t>These slight differences in definition may seem trivial, however understanding them can be useful for problem solving. Essentially, torque is generated if ‘r’ &amp; ‘F’ are perpendicular; torque is 0 when they’re parallel.</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30B153A-B4EC-4FB2-9E69-099A63404420}"/>
                  </a:ext>
                </a:extLst>
              </p:cNvPr>
              <p:cNvSpPr txBox="1"/>
              <p:nvPr/>
            </p:nvSpPr>
            <p:spPr>
              <a:xfrm>
                <a:off x="5519239" y="2621652"/>
                <a:ext cx="1153521" cy="369332"/>
              </a:xfrm>
              <a:prstGeom prst="rect">
                <a:avLst/>
              </a:prstGeom>
              <a:noFill/>
              <a:ln>
                <a:solidFill>
                  <a:srgbClr val="FF0000"/>
                </a:solid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AU" sz="2400" b="1" i="1" smtClean="0">
                          <a:solidFill>
                            <a:srgbClr val="FF0000"/>
                          </a:solidFill>
                          <a:latin typeface="Cambria Math" panose="02040503050406030204" pitchFamily="18" charset="0"/>
                          <a:ea typeface="Cambria Math" panose="02040503050406030204" pitchFamily="18" charset="0"/>
                        </a:rPr>
                        <m:t>𝝉</m:t>
                      </m:r>
                      <m:r>
                        <a:rPr lang="en-AU" sz="2400" b="1" i="1" smtClean="0">
                          <a:solidFill>
                            <a:srgbClr val="FF0000"/>
                          </a:solidFill>
                          <a:latin typeface="Cambria Math" panose="02040503050406030204" pitchFamily="18" charset="0"/>
                          <a:ea typeface="Cambria Math" panose="02040503050406030204" pitchFamily="18" charset="0"/>
                        </a:rPr>
                        <m:t>=</m:t>
                      </m:r>
                      <m:sSub>
                        <m:sSubPr>
                          <m:ctrlPr>
                            <a:rPr lang="en-AU" sz="2400" b="1" i="1" smtClean="0">
                              <a:solidFill>
                                <a:srgbClr val="FF0000"/>
                              </a:solidFill>
                              <a:latin typeface="Cambria Math" panose="02040503050406030204" pitchFamily="18" charset="0"/>
                              <a:ea typeface="Cambria Math" panose="02040503050406030204" pitchFamily="18" charset="0"/>
                            </a:rPr>
                          </m:ctrlPr>
                        </m:sSubPr>
                        <m:e>
                          <m:r>
                            <a:rPr lang="en-AU" sz="2400" b="1" i="1" smtClean="0">
                              <a:solidFill>
                                <a:srgbClr val="FF0000"/>
                              </a:solidFill>
                              <a:latin typeface="Cambria Math" panose="02040503050406030204" pitchFamily="18" charset="0"/>
                              <a:ea typeface="Cambria Math" panose="02040503050406030204" pitchFamily="18" charset="0"/>
                            </a:rPr>
                            <m:t>𝒓𝑭</m:t>
                          </m:r>
                        </m:e>
                        <m:sub>
                          <m:r>
                            <a:rPr lang="en-AU" sz="2400" b="1" i="1" smtClean="0">
                              <a:solidFill>
                                <a:srgbClr val="FF0000"/>
                              </a:solidFill>
                              <a:latin typeface="Cambria Math" panose="02040503050406030204" pitchFamily="18" charset="0"/>
                              <a:ea typeface="Cambria Math" panose="02040503050406030204" pitchFamily="18" charset="0"/>
                            </a:rPr>
                            <m:t>┴</m:t>
                          </m:r>
                        </m:sub>
                      </m:sSub>
                    </m:oMath>
                  </m:oMathPara>
                </a14:m>
                <a:endParaRPr lang="en-AU" sz="2400" b="1" dirty="0">
                  <a:solidFill>
                    <a:srgbClr val="FF0000"/>
                  </a:solidFill>
                </a:endParaRPr>
              </a:p>
            </p:txBody>
          </p:sp>
        </mc:Choice>
        <mc:Fallback xmlns="">
          <p:sp>
            <p:nvSpPr>
              <p:cNvPr id="7" name="TextBox 6">
                <a:extLst>
                  <a:ext uri="{FF2B5EF4-FFF2-40B4-BE49-F238E27FC236}">
                    <a16:creationId xmlns:a16="http://schemas.microsoft.com/office/drawing/2014/main" id="{330B153A-B4EC-4FB2-9E69-099A63404420}"/>
                  </a:ext>
                </a:extLst>
              </p:cNvPr>
              <p:cNvSpPr txBox="1">
                <a:spLocks noRot="1" noChangeAspect="1" noMove="1" noResize="1" noEditPoints="1" noAdjustHandles="1" noChangeArrowheads="1" noChangeShapeType="1" noTextEdit="1"/>
              </p:cNvSpPr>
              <p:nvPr/>
            </p:nvSpPr>
            <p:spPr>
              <a:xfrm>
                <a:off x="5519239" y="2621652"/>
                <a:ext cx="1153521" cy="369332"/>
              </a:xfrm>
              <a:prstGeom prst="rect">
                <a:avLst/>
              </a:prstGeom>
              <a:blipFill>
                <a:blip r:embed="rId2"/>
                <a:stretch>
                  <a:fillRect l="-3125" r="-1042" b="-11111"/>
                </a:stretch>
              </a:blipFill>
              <a:ln>
                <a:solidFill>
                  <a:srgbClr val="FF0000"/>
                </a:solidFill>
              </a:ln>
            </p:spPr>
            <p:txBody>
              <a:bodyPr/>
              <a:lstStyle/>
              <a:p>
                <a:r>
                  <a:rPr lang="en-AU">
                    <a:noFill/>
                  </a:rPr>
                  <a:t> </a:t>
                </a:r>
              </a:p>
            </p:txBody>
          </p:sp>
        </mc:Fallback>
      </mc:AlternateContent>
    </p:spTree>
    <p:extLst>
      <p:ext uri="{BB962C8B-B14F-4D97-AF65-F5344CB8AC3E}">
        <p14:creationId xmlns:p14="http://schemas.microsoft.com/office/powerpoint/2010/main" val="33209038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39309DF-BA05-46AA-AA6F-A35F91CDE1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83648" y="1611529"/>
            <a:ext cx="7824703" cy="2711664"/>
          </a:xfrm>
          <a:prstGeom prst="rect">
            <a:avLst/>
          </a:prstGeom>
        </p:spPr>
      </p:pic>
      <p:sp>
        <p:nvSpPr>
          <p:cNvPr id="4" name="Content Placeholder 2">
            <a:extLst>
              <a:ext uri="{FF2B5EF4-FFF2-40B4-BE49-F238E27FC236}">
                <a16:creationId xmlns:a16="http://schemas.microsoft.com/office/drawing/2014/main" id="{A28EE245-AE1E-4289-A3B8-FBBF92DB5BB6}"/>
              </a:ext>
            </a:extLst>
          </p:cNvPr>
          <p:cNvSpPr txBox="1">
            <a:spLocks/>
          </p:cNvSpPr>
          <p:nvPr/>
        </p:nvSpPr>
        <p:spPr>
          <a:xfrm>
            <a:off x="838200" y="5252412"/>
            <a:ext cx="10515600" cy="130818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AU" dirty="0"/>
              <a:t>Since torque is the product of force (N) and distance (m), the units for torque are Newton-meters (N m).</a:t>
            </a:r>
          </a:p>
        </p:txBody>
      </p:sp>
    </p:spTree>
    <p:extLst>
      <p:ext uri="{BB962C8B-B14F-4D97-AF65-F5344CB8AC3E}">
        <p14:creationId xmlns:p14="http://schemas.microsoft.com/office/powerpoint/2010/main" val="28673532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7C2DC7-9F70-49E1-A809-E6A51576FF51}"/>
              </a:ext>
            </a:extLst>
          </p:cNvPr>
          <p:cNvSpPr>
            <a:spLocks noGrp="1"/>
          </p:cNvSpPr>
          <p:nvPr>
            <p:ph type="title"/>
          </p:nvPr>
        </p:nvSpPr>
        <p:spPr/>
        <p:txBody>
          <a:bodyPr/>
          <a:lstStyle/>
          <a:p>
            <a:r>
              <a:rPr lang="en-AU" u="sng" dirty="0"/>
              <a:t>A SIMPLE TORQUE PROBLEM</a:t>
            </a:r>
          </a:p>
        </p:txBody>
      </p:sp>
      <p:sp>
        <p:nvSpPr>
          <p:cNvPr id="3" name="Content Placeholder 2">
            <a:extLst>
              <a:ext uri="{FF2B5EF4-FFF2-40B4-BE49-F238E27FC236}">
                <a16:creationId xmlns:a16="http://schemas.microsoft.com/office/drawing/2014/main" id="{05FD5C79-FA15-443E-859E-40868A6B453E}"/>
              </a:ext>
            </a:extLst>
          </p:cNvPr>
          <p:cNvSpPr>
            <a:spLocks noGrp="1"/>
          </p:cNvSpPr>
          <p:nvPr>
            <p:ph idx="1"/>
          </p:nvPr>
        </p:nvSpPr>
        <p:spPr>
          <a:xfrm>
            <a:off x="838200" y="1825625"/>
            <a:ext cx="10515600" cy="889000"/>
          </a:xfrm>
        </p:spPr>
        <p:txBody>
          <a:bodyPr>
            <a:normAutofit/>
          </a:bodyPr>
          <a:lstStyle/>
          <a:p>
            <a:r>
              <a:rPr lang="en-AU" dirty="0"/>
              <a:t>Let’s find the torque on the wrench:</a:t>
            </a:r>
          </a:p>
        </p:txBody>
      </p:sp>
      <p:pic>
        <p:nvPicPr>
          <p:cNvPr id="5" name="Picture 4">
            <a:extLst>
              <a:ext uri="{FF2B5EF4-FFF2-40B4-BE49-F238E27FC236}">
                <a16:creationId xmlns:a16="http://schemas.microsoft.com/office/drawing/2014/main" id="{23D83BB5-BA12-4C92-B05A-1E351278A3E6}"/>
              </a:ext>
            </a:extLst>
          </p:cNvPr>
          <p:cNvPicPr>
            <a:picLocks noChangeAspect="1"/>
          </p:cNvPicPr>
          <p:nvPr/>
        </p:nvPicPr>
        <p:blipFill>
          <a:blip r:embed="rId2"/>
          <a:stretch>
            <a:fillRect/>
          </a:stretch>
        </p:blipFill>
        <p:spPr>
          <a:xfrm>
            <a:off x="3833812" y="2714625"/>
            <a:ext cx="4524375" cy="1428750"/>
          </a:xfrm>
          <a:prstGeom prst="rect">
            <a:avLst/>
          </a:prstGeom>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2BF2B820-7B8E-4031-9D6A-CE0901AC9BF3}"/>
                  </a:ext>
                </a:extLst>
              </p:cNvPr>
              <p:cNvSpPr txBox="1"/>
              <p:nvPr/>
            </p:nvSpPr>
            <p:spPr>
              <a:xfrm>
                <a:off x="9293117" y="1921778"/>
                <a:ext cx="1344920" cy="369332"/>
              </a:xfrm>
              <a:prstGeom prst="rect">
                <a:avLst/>
              </a:prstGeom>
              <a:noFill/>
              <a:ln>
                <a:solidFill>
                  <a:srgbClr val="FF0000"/>
                </a:solid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AU" sz="2400" b="1" i="1" smtClean="0">
                          <a:solidFill>
                            <a:srgbClr val="FF0000"/>
                          </a:solidFill>
                          <a:latin typeface="Cambria Math" panose="02040503050406030204" pitchFamily="18" charset="0"/>
                          <a:ea typeface="Cambria Math" panose="02040503050406030204" pitchFamily="18" charset="0"/>
                        </a:rPr>
                        <m:t>𝝉</m:t>
                      </m:r>
                      <m:r>
                        <a:rPr lang="en-AU" sz="2400" b="1" i="1" smtClean="0">
                          <a:solidFill>
                            <a:srgbClr val="FF0000"/>
                          </a:solidFill>
                          <a:latin typeface="Cambria Math" panose="02040503050406030204" pitchFamily="18" charset="0"/>
                          <a:ea typeface="Cambria Math" panose="02040503050406030204" pitchFamily="18" charset="0"/>
                        </a:rPr>
                        <m:t>=</m:t>
                      </m:r>
                      <m:r>
                        <a:rPr lang="en-AU" sz="2400" b="1" i="1" smtClean="0">
                          <a:solidFill>
                            <a:srgbClr val="FF0000"/>
                          </a:solidFill>
                          <a:latin typeface="Cambria Math" panose="02040503050406030204" pitchFamily="18" charset="0"/>
                          <a:ea typeface="Cambria Math" panose="02040503050406030204" pitchFamily="18" charset="0"/>
                        </a:rPr>
                        <m:t>𝒓</m:t>
                      </m:r>
                      <m:r>
                        <a:rPr lang="en-AU" sz="2400" b="1" i="1" smtClean="0">
                          <a:solidFill>
                            <a:srgbClr val="FF0000"/>
                          </a:solidFill>
                          <a:latin typeface="Cambria Math" panose="02040503050406030204" pitchFamily="18" charset="0"/>
                          <a:ea typeface="Cambria Math" panose="02040503050406030204" pitchFamily="18" charset="0"/>
                        </a:rPr>
                        <m:t>×</m:t>
                      </m:r>
                      <m:r>
                        <a:rPr lang="en-AU" sz="2400" b="1" i="1" smtClean="0">
                          <a:solidFill>
                            <a:srgbClr val="FF0000"/>
                          </a:solidFill>
                          <a:latin typeface="Cambria Math" panose="02040503050406030204" pitchFamily="18" charset="0"/>
                          <a:ea typeface="Cambria Math" panose="02040503050406030204" pitchFamily="18" charset="0"/>
                        </a:rPr>
                        <m:t>𝑭</m:t>
                      </m:r>
                    </m:oMath>
                  </m:oMathPara>
                </a14:m>
                <a:endParaRPr lang="en-AU" sz="2400" b="1" dirty="0">
                  <a:solidFill>
                    <a:srgbClr val="FF0000"/>
                  </a:solidFill>
                </a:endParaRPr>
              </a:p>
            </p:txBody>
          </p:sp>
        </mc:Choice>
        <mc:Fallback xmlns="">
          <p:sp>
            <p:nvSpPr>
              <p:cNvPr id="9" name="TextBox 8">
                <a:extLst>
                  <a:ext uri="{FF2B5EF4-FFF2-40B4-BE49-F238E27FC236}">
                    <a16:creationId xmlns:a16="http://schemas.microsoft.com/office/drawing/2014/main" id="{2BF2B820-7B8E-4031-9D6A-CE0901AC9BF3}"/>
                  </a:ext>
                </a:extLst>
              </p:cNvPr>
              <p:cNvSpPr txBox="1">
                <a:spLocks noRot="1" noChangeAspect="1" noMove="1" noResize="1" noEditPoints="1" noAdjustHandles="1" noChangeArrowheads="1" noChangeShapeType="1" noTextEdit="1"/>
              </p:cNvSpPr>
              <p:nvPr/>
            </p:nvSpPr>
            <p:spPr>
              <a:xfrm>
                <a:off x="9293117" y="1921778"/>
                <a:ext cx="1344920" cy="369332"/>
              </a:xfrm>
              <a:prstGeom prst="rect">
                <a:avLst/>
              </a:prstGeom>
              <a:blipFill>
                <a:blip r:embed="rId3"/>
                <a:stretch>
                  <a:fillRect l="-2242" r="-4484" b="-4762"/>
                </a:stretch>
              </a:blipFill>
              <a:ln>
                <a:solidFill>
                  <a:srgbClr val="FF0000"/>
                </a:solidFill>
              </a:ln>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AF082AF1-B6E5-450B-9BF0-BBEE9D27EDAE}"/>
                  </a:ext>
                </a:extLst>
              </p:cNvPr>
              <p:cNvSpPr txBox="1"/>
              <p:nvPr/>
            </p:nvSpPr>
            <p:spPr>
              <a:xfrm>
                <a:off x="7359036" y="2395022"/>
                <a:ext cx="879535" cy="369332"/>
              </a:xfrm>
              <a:prstGeom prst="rect">
                <a:avLst/>
              </a:prstGeom>
              <a:noFill/>
              <a:ln>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AU" sz="2400" b="0" i="0" smtClean="0">
                          <a:solidFill>
                            <a:schemeClr val="tx1"/>
                          </a:solidFill>
                          <a:latin typeface="Cambria Math" panose="02040503050406030204" pitchFamily="18" charset="0"/>
                          <a:ea typeface="Cambria Math" panose="02040503050406030204" pitchFamily="18" charset="0"/>
                        </a:rPr>
                        <m:t>100 </m:t>
                      </m:r>
                      <m:r>
                        <m:rPr>
                          <m:sty m:val="p"/>
                        </m:rPr>
                        <a:rPr lang="en-AU" sz="2400" b="0" i="0" smtClean="0">
                          <a:solidFill>
                            <a:schemeClr val="tx1"/>
                          </a:solidFill>
                          <a:latin typeface="Cambria Math" panose="02040503050406030204" pitchFamily="18" charset="0"/>
                          <a:ea typeface="Cambria Math" panose="02040503050406030204" pitchFamily="18" charset="0"/>
                        </a:rPr>
                        <m:t>N</m:t>
                      </m:r>
                    </m:oMath>
                  </m:oMathPara>
                </a14:m>
                <a:endParaRPr lang="en-AU" sz="2400" dirty="0">
                  <a:solidFill>
                    <a:schemeClr val="tx1"/>
                  </a:solidFill>
                </a:endParaRPr>
              </a:p>
            </p:txBody>
          </p:sp>
        </mc:Choice>
        <mc:Fallback xmlns="">
          <p:sp>
            <p:nvSpPr>
              <p:cNvPr id="10" name="TextBox 9">
                <a:extLst>
                  <a:ext uri="{FF2B5EF4-FFF2-40B4-BE49-F238E27FC236}">
                    <a16:creationId xmlns:a16="http://schemas.microsoft.com/office/drawing/2014/main" id="{AF082AF1-B6E5-450B-9BF0-BBEE9D27EDAE}"/>
                  </a:ext>
                </a:extLst>
              </p:cNvPr>
              <p:cNvSpPr txBox="1">
                <a:spLocks noRot="1" noChangeAspect="1" noMove="1" noResize="1" noEditPoints="1" noAdjustHandles="1" noChangeArrowheads="1" noChangeShapeType="1" noTextEdit="1"/>
              </p:cNvSpPr>
              <p:nvPr/>
            </p:nvSpPr>
            <p:spPr>
              <a:xfrm>
                <a:off x="7359036" y="2395022"/>
                <a:ext cx="879535" cy="369332"/>
              </a:xfrm>
              <a:prstGeom prst="rect">
                <a:avLst/>
              </a:prstGeom>
              <a:blipFill>
                <a:blip r:embed="rId4"/>
                <a:stretch>
                  <a:fillRect l="-6250" r="-7639" b="-6667"/>
                </a:stretch>
              </a:blipFill>
              <a:ln>
                <a:noFill/>
              </a:ln>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5ECF8E07-B21A-4AFD-BB26-87678851D142}"/>
                  </a:ext>
                </a:extLst>
              </p:cNvPr>
              <p:cNvSpPr txBox="1"/>
              <p:nvPr/>
            </p:nvSpPr>
            <p:spPr>
              <a:xfrm>
                <a:off x="5656231" y="3059668"/>
                <a:ext cx="965008" cy="369332"/>
              </a:xfrm>
              <a:prstGeom prst="rect">
                <a:avLst/>
              </a:prstGeom>
              <a:noFill/>
              <a:ln>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AU" sz="2400" b="0" i="0" smtClean="0">
                          <a:solidFill>
                            <a:schemeClr val="tx1"/>
                          </a:solidFill>
                          <a:latin typeface="Cambria Math" panose="02040503050406030204" pitchFamily="18" charset="0"/>
                          <a:ea typeface="Cambria Math" panose="02040503050406030204" pitchFamily="18" charset="0"/>
                        </a:rPr>
                        <m:t>0.72 </m:t>
                      </m:r>
                      <m:r>
                        <m:rPr>
                          <m:sty m:val="p"/>
                        </m:rPr>
                        <a:rPr lang="en-AU" sz="2400" b="0" i="0" smtClean="0">
                          <a:solidFill>
                            <a:schemeClr val="tx1"/>
                          </a:solidFill>
                          <a:latin typeface="Cambria Math" panose="02040503050406030204" pitchFamily="18" charset="0"/>
                          <a:ea typeface="Cambria Math" panose="02040503050406030204" pitchFamily="18" charset="0"/>
                        </a:rPr>
                        <m:t>m</m:t>
                      </m:r>
                    </m:oMath>
                  </m:oMathPara>
                </a14:m>
                <a:endParaRPr lang="en-AU" sz="2400" dirty="0">
                  <a:solidFill>
                    <a:schemeClr val="tx1"/>
                  </a:solidFill>
                </a:endParaRPr>
              </a:p>
            </p:txBody>
          </p:sp>
        </mc:Choice>
        <mc:Fallback xmlns="">
          <p:sp>
            <p:nvSpPr>
              <p:cNvPr id="11" name="TextBox 10">
                <a:extLst>
                  <a:ext uri="{FF2B5EF4-FFF2-40B4-BE49-F238E27FC236}">
                    <a16:creationId xmlns:a16="http://schemas.microsoft.com/office/drawing/2014/main" id="{5ECF8E07-B21A-4AFD-BB26-87678851D142}"/>
                  </a:ext>
                </a:extLst>
              </p:cNvPr>
              <p:cNvSpPr txBox="1">
                <a:spLocks noRot="1" noChangeAspect="1" noMove="1" noResize="1" noEditPoints="1" noAdjustHandles="1" noChangeArrowheads="1" noChangeShapeType="1" noTextEdit="1"/>
              </p:cNvSpPr>
              <p:nvPr/>
            </p:nvSpPr>
            <p:spPr>
              <a:xfrm>
                <a:off x="5656231" y="3059668"/>
                <a:ext cx="965008" cy="369332"/>
              </a:xfrm>
              <a:prstGeom prst="rect">
                <a:avLst/>
              </a:prstGeom>
              <a:blipFill>
                <a:blip r:embed="rId5"/>
                <a:stretch>
                  <a:fillRect l="-7595" r="-4430" b="-4918"/>
                </a:stretch>
              </a:blipFill>
              <a:ln>
                <a:noFill/>
              </a:ln>
            </p:spPr>
            <p:txBody>
              <a:bodyPr/>
              <a:lstStyle/>
              <a:p>
                <a:r>
                  <a:rPr lang="en-AU">
                    <a:noFill/>
                  </a:rPr>
                  <a:t> </a:t>
                </a:r>
              </a:p>
            </p:txBody>
          </p:sp>
        </mc:Fallback>
      </mc:AlternateContent>
      <p:sp>
        <p:nvSpPr>
          <p:cNvPr id="7" name="Rectangle 6">
            <a:extLst>
              <a:ext uri="{FF2B5EF4-FFF2-40B4-BE49-F238E27FC236}">
                <a16:creationId xmlns:a16="http://schemas.microsoft.com/office/drawing/2014/main" id="{0FF109E1-E0EE-4314-89EB-2AFE9E735360}"/>
              </a:ext>
            </a:extLst>
          </p:cNvPr>
          <p:cNvSpPr/>
          <p:nvPr/>
        </p:nvSpPr>
        <p:spPr>
          <a:xfrm>
            <a:off x="7607431" y="3553905"/>
            <a:ext cx="169682" cy="18853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223326FA-22C5-414B-AD79-B724BC0DCB23}"/>
                  </a:ext>
                </a:extLst>
              </p:cNvPr>
              <p:cNvSpPr txBox="1"/>
              <p:nvPr/>
            </p:nvSpPr>
            <p:spPr>
              <a:xfrm>
                <a:off x="3446681" y="5230338"/>
                <a:ext cx="4911506" cy="369332"/>
              </a:xfrm>
              <a:prstGeom prst="rect">
                <a:avLst/>
              </a:prstGeom>
              <a:noFill/>
              <a:ln>
                <a:solidFill>
                  <a:srgbClr val="FF0000"/>
                </a:solid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AU" sz="2400" b="1" i="1" smtClean="0">
                          <a:solidFill>
                            <a:srgbClr val="FF0000"/>
                          </a:solidFill>
                          <a:latin typeface="Cambria Math" panose="02040503050406030204" pitchFamily="18" charset="0"/>
                          <a:ea typeface="Cambria Math" panose="02040503050406030204" pitchFamily="18" charset="0"/>
                        </a:rPr>
                        <m:t>𝝉</m:t>
                      </m:r>
                      <m:r>
                        <a:rPr lang="en-AU" sz="2400" b="1" i="1" smtClean="0">
                          <a:solidFill>
                            <a:srgbClr val="FF0000"/>
                          </a:solidFill>
                          <a:latin typeface="Cambria Math" panose="02040503050406030204" pitchFamily="18" charset="0"/>
                          <a:ea typeface="Cambria Math" panose="02040503050406030204" pitchFamily="18" charset="0"/>
                        </a:rPr>
                        <m:t>=</m:t>
                      </m:r>
                      <m:r>
                        <a:rPr lang="en-AU" sz="2400" b="1" i="1" smtClean="0">
                          <a:solidFill>
                            <a:srgbClr val="FF0000"/>
                          </a:solidFill>
                          <a:latin typeface="Cambria Math" panose="02040503050406030204" pitchFamily="18" charset="0"/>
                          <a:ea typeface="Cambria Math" panose="02040503050406030204" pitchFamily="18" charset="0"/>
                        </a:rPr>
                        <m:t>𝒓</m:t>
                      </m:r>
                      <m:r>
                        <a:rPr lang="en-AU" sz="2400" b="1" i="1" smtClean="0">
                          <a:solidFill>
                            <a:srgbClr val="FF0000"/>
                          </a:solidFill>
                          <a:latin typeface="Cambria Math" panose="02040503050406030204" pitchFamily="18" charset="0"/>
                          <a:ea typeface="Cambria Math" panose="02040503050406030204" pitchFamily="18" charset="0"/>
                        </a:rPr>
                        <m:t>×</m:t>
                      </m:r>
                      <m:r>
                        <a:rPr lang="en-AU" sz="2400" b="1" i="1" smtClean="0">
                          <a:solidFill>
                            <a:srgbClr val="FF0000"/>
                          </a:solidFill>
                          <a:latin typeface="Cambria Math" panose="02040503050406030204" pitchFamily="18" charset="0"/>
                          <a:ea typeface="Cambria Math" panose="02040503050406030204" pitchFamily="18" charset="0"/>
                        </a:rPr>
                        <m:t>𝑭</m:t>
                      </m:r>
                      <m:r>
                        <a:rPr lang="en-AU" sz="2400" b="1" i="1" smtClean="0">
                          <a:solidFill>
                            <a:srgbClr val="FF0000"/>
                          </a:solidFill>
                          <a:latin typeface="Cambria Math" panose="02040503050406030204" pitchFamily="18" charset="0"/>
                          <a:ea typeface="Cambria Math" panose="02040503050406030204" pitchFamily="18" charset="0"/>
                        </a:rPr>
                        <m:t>=</m:t>
                      </m:r>
                      <m:d>
                        <m:dPr>
                          <m:ctrlPr>
                            <a:rPr lang="en-AU" sz="2400" b="1" i="1" smtClean="0">
                              <a:solidFill>
                                <a:srgbClr val="FF0000"/>
                              </a:solidFill>
                              <a:latin typeface="Cambria Math" panose="02040503050406030204" pitchFamily="18" charset="0"/>
                              <a:ea typeface="Cambria Math" panose="02040503050406030204" pitchFamily="18" charset="0"/>
                            </a:rPr>
                          </m:ctrlPr>
                        </m:dPr>
                        <m:e>
                          <m:r>
                            <a:rPr lang="en-AU" sz="2400" b="1" i="1" smtClean="0">
                              <a:solidFill>
                                <a:srgbClr val="FF0000"/>
                              </a:solidFill>
                              <a:latin typeface="Cambria Math" panose="02040503050406030204" pitchFamily="18" charset="0"/>
                              <a:ea typeface="Cambria Math" panose="02040503050406030204" pitchFamily="18" charset="0"/>
                            </a:rPr>
                            <m:t>𝟎</m:t>
                          </m:r>
                          <m:r>
                            <a:rPr lang="en-AU" sz="2400" b="1" i="1" smtClean="0">
                              <a:solidFill>
                                <a:srgbClr val="FF0000"/>
                              </a:solidFill>
                              <a:latin typeface="Cambria Math" panose="02040503050406030204" pitchFamily="18" charset="0"/>
                              <a:ea typeface="Cambria Math" panose="02040503050406030204" pitchFamily="18" charset="0"/>
                            </a:rPr>
                            <m:t>.</m:t>
                          </m:r>
                          <m:r>
                            <a:rPr lang="en-AU" sz="2400" b="1" i="1" smtClean="0">
                              <a:solidFill>
                                <a:srgbClr val="FF0000"/>
                              </a:solidFill>
                              <a:latin typeface="Cambria Math" panose="02040503050406030204" pitchFamily="18" charset="0"/>
                              <a:ea typeface="Cambria Math" panose="02040503050406030204" pitchFamily="18" charset="0"/>
                            </a:rPr>
                            <m:t>𝟕𝟐</m:t>
                          </m:r>
                        </m:e>
                      </m:d>
                      <m:d>
                        <m:dPr>
                          <m:ctrlPr>
                            <a:rPr lang="en-AU" sz="2400" b="1" i="1" smtClean="0">
                              <a:solidFill>
                                <a:srgbClr val="FF0000"/>
                              </a:solidFill>
                              <a:latin typeface="Cambria Math" panose="02040503050406030204" pitchFamily="18" charset="0"/>
                              <a:ea typeface="Cambria Math" panose="02040503050406030204" pitchFamily="18" charset="0"/>
                            </a:rPr>
                          </m:ctrlPr>
                        </m:dPr>
                        <m:e>
                          <m:r>
                            <a:rPr lang="en-AU" sz="2400" b="1" i="1" smtClean="0">
                              <a:solidFill>
                                <a:srgbClr val="FF0000"/>
                              </a:solidFill>
                              <a:latin typeface="Cambria Math" panose="02040503050406030204" pitchFamily="18" charset="0"/>
                              <a:ea typeface="Cambria Math" panose="02040503050406030204" pitchFamily="18" charset="0"/>
                            </a:rPr>
                            <m:t>𝟏𝟎𝟎</m:t>
                          </m:r>
                        </m:e>
                      </m:d>
                      <m:r>
                        <a:rPr lang="en-AU" sz="2400" b="1" i="1" smtClean="0">
                          <a:solidFill>
                            <a:srgbClr val="FF0000"/>
                          </a:solidFill>
                          <a:latin typeface="Cambria Math" panose="02040503050406030204" pitchFamily="18" charset="0"/>
                          <a:ea typeface="Cambria Math" panose="02040503050406030204" pitchFamily="18" charset="0"/>
                        </a:rPr>
                        <m:t>=</m:t>
                      </m:r>
                      <m:r>
                        <a:rPr lang="en-AU" sz="2400" b="1" i="1" smtClean="0">
                          <a:solidFill>
                            <a:srgbClr val="FF0000"/>
                          </a:solidFill>
                          <a:latin typeface="Cambria Math" panose="02040503050406030204" pitchFamily="18" charset="0"/>
                          <a:ea typeface="Cambria Math" panose="02040503050406030204" pitchFamily="18" charset="0"/>
                        </a:rPr>
                        <m:t>𝟕𝟐</m:t>
                      </m:r>
                      <m:r>
                        <a:rPr lang="en-AU" sz="2400" b="1" i="1" smtClean="0">
                          <a:solidFill>
                            <a:srgbClr val="FF0000"/>
                          </a:solidFill>
                          <a:latin typeface="Cambria Math" panose="02040503050406030204" pitchFamily="18" charset="0"/>
                          <a:ea typeface="Cambria Math" panose="02040503050406030204" pitchFamily="18" charset="0"/>
                        </a:rPr>
                        <m:t> </m:t>
                      </m:r>
                      <m:r>
                        <a:rPr lang="en-AU" sz="2400" b="1" i="1" smtClean="0">
                          <a:solidFill>
                            <a:srgbClr val="FF0000"/>
                          </a:solidFill>
                          <a:latin typeface="Cambria Math" panose="02040503050406030204" pitchFamily="18" charset="0"/>
                          <a:ea typeface="Cambria Math" panose="02040503050406030204" pitchFamily="18" charset="0"/>
                        </a:rPr>
                        <m:t>𝑵</m:t>
                      </m:r>
                      <m:r>
                        <a:rPr lang="en-AU" sz="2400" b="1" i="1" smtClean="0">
                          <a:solidFill>
                            <a:srgbClr val="FF0000"/>
                          </a:solidFill>
                          <a:latin typeface="Cambria Math" panose="02040503050406030204" pitchFamily="18" charset="0"/>
                          <a:ea typeface="Cambria Math" panose="02040503050406030204" pitchFamily="18" charset="0"/>
                        </a:rPr>
                        <m:t> </m:t>
                      </m:r>
                      <m:r>
                        <a:rPr lang="en-AU" sz="2400" b="1" i="1" smtClean="0">
                          <a:solidFill>
                            <a:srgbClr val="FF0000"/>
                          </a:solidFill>
                          <a:latin typeface="Cambria Math" panose="02040503050406030204" pitchFamily="18" charset="0"/>
                          <a:ea typeface="Cambria Math" panose="02040503050406030204" pitchFamily="18" charset="0"/>
                        </a:rPr>
                        <m:t>𝒎</m:t>
                      </m:r>
                    </m:oMath>
                  </m:oMathPara>
                </a14:m>
                <a:endParaRPr lang="en-AU" sz="2400" b="1" dirty="0">
                  <a:solidFill>
                    <a:srgbClr val="FF0000"/>
                  </a:solidFill>
                </a:endParaRPr>
              </a:p>
            </p:txBody>
          </p:sp>
        </mc:Choice>
        <mc:Fallback xmlns="">
          <p:sp>
            <p:nvSpPr>
              <p:cNvPr id="12" name="TextBox 11">
                <a:extLst>
                  <a:ext uri="{FF2B5EF4-FFF2-40B4-BE49-F238E27FC236}">
                    <a16:creationId xmlns:a16="http://schemas.microsoft.com/office/drawing/2014/main" id="{223326FA-22C5-414B-AD79-B724BC0DCB23}"/>
                  </a:ext>
                </a:extLst>
              </p:cNvPr>
              <p:cNvSpPr txBox="1">
                <a:spLocks noRot="1" noChangeAspect="1" noMove="1" noResize="1" noEditPoints="1" noAdjustHandles="1" noChangeArrowheads="1" noChangeShapeType="1" noTextEdit="1"/>
              </p:cNvSpPr>
              <p:nvPr/>
            </p:nvSpPr>
            <p:spPr>
              <a:xfrm>
                <a:off x="3446681" y="5230338"/>
                <a:ext cx="4911506" cy="369332"/>
              </a:xfrm>
              <a:prstGeom prst="rect">
                <a:avLst/>
              </a:prstGeom>
              <a:blipFill>
                <a:blip r:embed="rId6"/>
                <a:stretch>
                  <a:fillRect l="-248" r="-124" b="-3175"/>
                </a:stretch>
              </a:blipFill>
              <a:ln>
                <a:solidFill>
                  <a:srgbClr val="FF0000"/>
                </a:solidFill>
              </a:ln>
            </p:spPr>
            <p:txBody>
              <a:bodyPr/>
              <a:lstStyle/>
              <a:p>
                <a:r>
                  <a:rPr lang="en-AU">
                    <a:noFill/>
                  </a:rPr>
                  <a:t> </a:t>
                </a:r>
              </a:p>
            </p:txBody>
          </p:sp>
        </mc:Fallback>
      </mc:AlternateContent>
    </p:spTree>
    <p:extLst>
      <p:ext uri="{BB962C8B-B14F-4D97-AF65-F5344CB8AC3E}">
        <p14:creationId xmlns:p14="http://schemas.microsoft.com/office/powerpoint/2010/main" val="4116722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500"/>
                                        <p:tgtEl>
                                          <p:spTgt spid="11"/>
                                        </p:tgtEl>
                                      </p:cBhvr>
                                    </p:animEffect>
                                  </p:childTnLst>
                                </p:cTn>
                              </p:par>
                            </p:childTnLst>
                          </p:cTn>
                        </p:par>
                        <p:par>
                          <p:cTn id="21" fill="hold">
                            <p:stCondLst>
                              <p:cond delay="1000"/>
                            </p:stCondLst>
                            <p:childTnLst>
                              <p:par>
                                <p:cTn id="22" presetID="10" presetClass="entr" presetSubtype="0" fill="hold" grpId="0" nodeType="after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childTnLst>
                                </p:cTn>
                              </p:par>
                            </p:childTnLst>
                          </p:cTn>
                        </p:par>
                        <p:par>
                          <p:cTn id="25" fill="hold">
                            <p:stCondLst>
                              <p:cond delay="1500"/>
                            </p:stCondLst>
                            <p:childTnLst>
                              <p:par>
                                <p:cTn id="26" presetID="10" presetClass="entr" presetSubtype="0" fill="hold" grpId="0" nodeType="after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500"/>
                                        <p:tgtEl>
                                          <p:spTgt spid="7"/>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wipe(left)">
                                      <p:cBhvr>
                                        <p:cTn id="3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1" grpId="0"/>
      <p:bldP spid="7" grpId="0" animBg="1"/>
      <p:bldP spid="1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7C2DC7-9F70-49E1-A809-E6A51576FF51}"/>
              </a:ext>
            </a:extLst>
          </p:cNvPr>
          <p:cNvSpPr>
            <a:spLocks noGrp="1"/>
          </p:cNvSpPr>
          <p:nvPr>
            <p:ph type="title"/>
          </p:nvPr>
        </p:nvSpPr>
        <p:spPr/>
        <p:txBody>
          <a:bodyPr/>
          <a:lstStyle/>
          <a:p>
            <a:r>
              <a:rPr lang="en-AU" u="sng" dirty="0"/>
              <a:t>ANOTHER SIMPLE TORQUE PROBLEM</a:t>
            </a:r>
          </a:p>
        </p:txBody>
      </p:sp>
      <p:sp>
        <p:nvSpPr>
          <p:cNvPr id="3" name="Content Placeholder 2">
            <a:extLst>
              <a:ext uri="{FF2B5EF4-FFF2-40B4-BE49-F238E27FC236}">
                <a16:creationId xmlns:a16="http://schemas.microsoft.com/office/drawing/2014/main" id="{05FD5C79-FA15-443E-859E-40868A6B453E}"/>
              </a:ext>
            </a:extLst>
          </p:cNvPr>
          <p:cNvSpPr>
            <a:spLocks noGrp="1"/>
          </p:cNvSpPr>
          <p:nvPr>
            <p:ph idx="1"/>
          </p:nvPr>
        </p:nvSpPr>
        <p:spPr>
          <a:xfrm>
            <a:off x="838200" y="1825625"/>
            <a:ext cx="10515600" cy="889000"/>
          </a:xfrm>
        </p:spPr>
        <p:txBody>
          <a:bodyPr>
            <a:normAutofit/>
          </a:bodyPr>
          <a:lstStyle/>
          <a:p>
            <a:r>
              <a:rPr lang="en-AU" dirty="0"/>
              <a:t>The radius is 0.50 m and the force is 500 N:</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2BF2B820-7B8E-4031-9D6A-CE0901AC9BF3}"/>
                  </a:ext>
                </a:extLst>
              </p:cNvPr>
              <p:cNvSpPr txBox="1"/>
              <p:nvPr/>
            </p:nvSpPr>
            <p:spPr>
              <a:xfrm>
                <a:off x="9293117" y="1921778"/>
                <a:ext cx="1344920" cy="369332"/>
              </a:xfrm>
              <a:prstGeom prst="rect">
                <a:avLst/>
              </a:prstGeom>
              <a:noFill/>
              <a:ln>
                <a:solidFill>
                  <a:srgbClr val="FF0000"/>
                </a:solid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AU" sz="2400" b="1" i="1" smtClean="0">
                          <a:solidFill>
                            <a:srgbClr val="FF0000"/>
                          </a:solidFill>
                          <a:latin typeface="Cambria Math" panose="02040503050406030204" pitchFamily="18" charset="0"/>
                          <a:ea typeface="Cambria Math" panose="02040503050406030204" pitchFamily="18" charset="0"/>
                        </a:rPr>
                        <m:t>𝝉</m:t>
                      </m:r>
                      <m:r>
                        <a:rPr lang="en-AU" sz="2400" b="1" i="1" smtClean="0">
                          <a:solidFill>
                            <a:srgbClr val="FF0000"/>
                          </a:solidFill>
                          <a:latin typeface="Cambria Math" panose="02040503050406030204" pitchFamily="18" charset="0"/>
                          <a:ea typeface="Cambria Math" panose="02040503050406030204" pitchFamily="18" charset="0"/>
                        </a:rPr>
                        <m:t>=</m:t>
                      </m:r>
                      <m:r>
                        <a:rPr lang="en-AU" sz="2400" b="1" i="1" smtClean="0">
                          <a:solidFill>
                            <a:srgbClr val="FF0000"/>
                          </a:solidFill>
                          <a:latin typeface="Cambria Math" panose="02040503050406030204" pitchFamily="18" charset="0"/>
                          <a:ea typeface="Cambria Math" panose="02040503050406030204" pitchFamily="18" charset="0"/>
                        </a:rPr>
                        <m:t>𝒓</m:t>
                      </m:r>
                      <m:r>
                        <a:rPr lang="en-AU" sz="2400" b="1" i="1" smtClean="0">
                          <a:solidFill>
                            <a:srgbClr val="FF0000"/>
                          </a:solidFill>
                          <a:latin typeface="Cambria Math" panose="02040503050406030204" pitchFamily="18" charset="0"/>
                          <a:ea typeface="Cambria Math" panose="02040503050406030204" pitchFamily="18" charset="0"/>
                        </a:rPr>
                        <m:t>×</m:t>
                      </m:r>
                      <m:r>
                        <a:rPr lang="en-AU" sz="2400" b="1" i="1" smtClean="0">
                          <a:solidFill>
                            <a:srgbClr val="FF0000"/>
                          </a:solidFill>
                          <a:latin typeface="Cambria Math" panose="02040503050406030204" pitchFamily="18" charset="0"/>
                          <a:ea typeface="Cambria Math" panose="02040503050406030204" pitchFamily="18" charset="0"/>
                        </a:rPr>
                        <m:t>𝑭</m:t>
                      </m:r>
                    </m:oMath>
                  </m:oMathPara>
                </a14:m>
                <a:endParaRPr lang="en-AU" sz="2400" b="1" dirty="0">
                  <a:solidFill>
                    <a:srgbClr val="FF0000"/>
                  </a:solidFill>
                </a:endParaRPr>
              </a:p>
            </p:txBody>
          </p:sp>
        </mc:Choice>
        <mc:Fallback xmlns="">
          <p:sp>
            <p:nvSpPr>
              <p:cNvPr id="9" name="TextBox 8">
                <a:extLst>
                  <a:ext uri="{FF2B5EF4-FFF2-40B4-BE49-F238E27FC236}">
                    <a16:creationId xmlns:a16="http://schemas.microsoft.com/office/drawing/2014/main" id="{2BF2B820-7B8E-4031-9D6A-CE0901AC9BF3}"/>
                  </a:ext>
                </a:extLst>
              </p:cNvPr>
              <p:cNvSpPr txBox="1">
                <a:spLocks noRot="1" noChangeAspect="1" noMove="1" noResize="1" noEditPoints="1" noAdjustHandles="1" noChangeArrowheads="1" noChangeShapeType="1" noTextEdit="1"/>
              </p:cNvSpPr>
              <p:nvPr/>
            </p:nvSpPr>
            <p:spPr>
              <a:xfrm>
                <a:off x="9293117" y="1921778"/>
                <a:ext cx="1344920" cy="369332"/>
              </a:xfrm>
              <a:prstGeom prst="rect">
                <a:avLst/>
              </a:prstGeom>
              <a:blipFill>
                <a:blip r:embed="rId3"/>
                <a:stretch>
                  <a:fillRect l="-2242" r="-4484" b="-4762"/>
                </a:stretch>
              </a:blipFill>
              <a:ln>
                <a:solidFill>
                  <a:srgbClr val="FF0000"/>
                </a:solidFill>
              </a:ln>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223326FA-22C5-414B-AD79-B724BC0DCB23}"/>
                  </a:ext>
                </a:extLst>
              </p:cNvPr>
              <p:cNvSpPr txBox="1"/>
              <p:nvPr/>
            </p:nvSpPr>
            <p:spPr>
              <a:xfrm>
                <a:off x="3446680" y="5230338"/>
                <a:ext cx="5168999" cy="369332"/>
              </a:xfrm>
              <a:prstGeom prst="rect">
                <a:avLst/>
              </a:prstGeom>
              <a:noFill/>
              <a:ln>
                <a:solidFill>
                  <a:srgbClr val="FF0000"/>
                </a:solid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AU" sz="2400" b="1" i="1" smtClean="0">
                          <a:solidFill>
                            <a:srgbClr val="FF0000"/>
                          </a:solidFill>
                          <a:latin typeface="Cambria Math" panose="02040503050406030204" pitchFamily="18" charset="0"/>
                          <a:ea typeface="Cambria Math" panose="02040503050406030204" pitchFamily="18" charset="0"/>
                        </a:rPr>
                        <m:t>𝝉</m:t>
                      </m:r>
                      <m:r>
                        <a:rPr lang="en-AU" sz="2400" b="1" i="1" smtClean="0">
                          <a:solidFill>
                            <a:srgbClr val="FF0000"/>
                          </a:solidFill>
                          <a:latin typeface="Cambria Math" panose="02040503050406030204" pitchFamily="18" charset="0"/>
                          <a:ea typeface="Cambria Math" panose="02040503050406030204" pitchFamily="18" charset="0"/>
                        </a:rPr>
                        <m:t>=</m:t>
                      </m:r>
                      <m:r>
                        <a:rPr lang="en-AU" sz="2400" b="1" i="1" smtClean="0">
                          <a:solidFill>
                            <a:srgbClr val="FF0000"/>
                          </a:solidFill>
                          <a:latin typeface="Cambria Math" panose="02040503050406030204" pitchFamily="18" charset="0"/>
                          <a:ea typeface="Cambria Math" panose="02040503050406030204" pitchFamily="18" charset="0"/>
                        </a:rPr>
                        <m:t>𝒓</m:t>
                      </m:r>
                      <m:r>
                        <a:rPr lang="en-AU" sz="2400" b="1" i="1" smtClean="0">
                          <a:solidFill>
                            <a:srgbClr val="FF0000"/>
                          </a:solidFill>
                          <a:latin typeface="Cambria Math" panose="02040503050406030204" pitchFamily="18" charset="0"/>
                          <a:ea typeface="Cambria Math" panose="02040503050406030204" pitchFamily="18" charset="0"/>
                        </a:rPr>
                        <m:t>×</m:t>
                      </m:r>
                      <m:r>
                        <a:rPr lang="en-AU" sz="2400" b="1" i="1" smtClean="0">
                          <a:solidFill>
                            <a:srgbClr val="FF0000"/>
                          </a:solidFill>
                          <a:latin typeface="Cambria Math" panose="02040503050406030204" pitchFamily="18" charset="0"/>
                          <a:ea typeface="Cambria Math" panose="02040503050406030204" pitchFamily="18" charset="0"/>
                        </a:rPr>
                        <m:t>𝑭</m:t>
                      </m:r>
                      <m:r>
                        <a:rPr lang="en-AU" sz="2400" b="1" i="1" smtClean="0">
                          <a:solidFill>
                            <a:srgbClr val="FF0000"/>
                          </a:solidFill>
                          <a:latin typeface="Cambria Math" panose="02040503050406030204" pitchFamily="18" charset="0"/>
                          <a:ea typeface="Cambria Math" panose="02040503050406030204" pitchFamily="18" charset="0"/>
                        </a:rPr>
                        <m:t>=</m:t>
                      </m:r>
                      <m:d>
                        <m:dPr>
                          <m:ctrlPr>
                            <a:rPr lang="en-AU" sz="2400" b="1" i="1" smtClean="0">
                              <a:solidFill>
                                <a:srgbClr val="FF0000"/>
                              </a:solidFill>
                              <a:latin typeface="Cambria Math" panose="02040503050406030204" pitchFamily="18" charset="0"/>
                              <a:ea typeface="Cambria Math" panose="02040503050406030204" pitchFamily="18" charset="0"/>
                            </a:rPr>
                          </m:ctrlPr>
                        </m:dPr>
                        <m:e>
                          <m:r>
                            <a:rPr lang="en-AU" sz="2400" b="1" i="1" smtClean="0">
                              <a:solidFill>
                                <a:srgbClr val="FF0000"/>
                              </a:solidFill>
                              <a:latin typeface="Cambria Math" panose="02040503050406030204" pitchFamily="18" charset="0"/>
                              <a:ea typeface="Cambria Math" panose="02040503050406030204" pitchFamily="18" charset="0"/>
                            </a:rPr>
                            <m:t>𝟎</m:t>
                          </m:r>
                          <m:r>
                            <a:rPr lang="en-AU" sz="2400" b="1" i="1" smtClean="0">
                              <a:solidFill>
                                <a:srgbClr val="FF0000"/>
                              </a:solidFill>
                              <a:latin typeface="Cambria Math" panose="02040503050406030204" pitchFamily="18" charset="0"/>
                              <a:ea typeface="Cambria Math" panose="02040503050406030204" pitchFamily="18" charset="0"/>
                            </a:rPr>
                            <m:t>.</m:t>
                          </m:r>
                          <m:r>
                            <a:rPr lang="en-AU" sz="2400" b="1" i="1" smtClean="0">
                              <a:solidFill>
                                <a:srgbClr val="FF0000"/>
                              </a:solidFill>
                              <a:latin typeface="Cambria Math" panose="02040503050406030204" pitchFamily="18" charset="0"/>
                              <a:ea typeface="Cambria Math" panose="02040503050406030204" pitchFamily="18" charset="0"/>
                            </a:rPr>
                            <m:t>𝟓𝟎</m:t>
                          </m:r>
                        </m:e>
                      </m:d>
                      <m:d>
                        <m:dPr>
                          <m:ctrlPr>
                            <a:rPr lang="en-AU" sz="2400" b="1" i="1" smtClean="0">
                              <a:solidFill>
                                <a:srgbClr val="FF0000"/>
                              </a:solidFill>
                              <a:latin typeface="Cambria Math" panose="02040503050406030204" pitchFamily="18" charset="0"/>
                              <a:ea typeface="Cambria Math" panose="02040503050406030204" pitchFamily="18" charset="0"/>
                            </a:rPr>
                          </m:ctrlPr>
                        </m:dPr>
                        <m:e>
                          <m:r>
                            <a:rPr lang="en-AU" sz="2400" b="1" i="1" smtClean="0">
                              <a:solidFill>
                                <a:srgbClr val="FF0000"/>
                              </a:solidFill>
                              <a:latin typeface="Cambria Math" panose="02040503050406030204" pitchFamily="18" charset="0"/>
                              <a:ea typeface="Cambria Math" panose="02040503050406030204" pitchFamily="18" charset="0"/>
                            </a:rPr>
                            <m:t>𝟓𝟎𝟎</m:t>
                          </m:r>
                        </m:e>
                      </m:d>
                      <m:r>
                        <a:rPr lang="en-AU" sz="2400" b="1" i="1" smtClean="0">
                          <a:solidFill>
                            <a:srgbClr val="FF0000"/>
                          </a:solidFill>
                          <a:latin typeface="Cambria Math" panose="02040503050406030204" pitchFamily="18" charset="0"/>
                          <a:ea typeface="Cambria Math" panose="02040503050406030204" pitchFamily="18" charset="0"/>
                        </a:rPr>
                        <m:t>=</m:t>
                      </m:r>
                      <m:r>
                        <a:rPr lang="en-AU" sz="2400" b="1" i="1" smtClean="0">
                          <a:solidFill>
                            <a:srgbClr val="FF0000"/>
                          </a:solidFill>
                          <a:latin typeface="Cambria Math" panose="02040503050406030204" pitchFamily="18" charset="0"/>
                          <a:ea typeface="Cambria Math" panose="02040503050406030204" pitchFamily="18" charset="0"/>
                        </a:rPr>
                        <m:t>𝟐𝟓𝟎</m:t>
                      </m:r>
                      <m:r>
                        <a:rPr lang="en-AU" sz="2400" b="1" i="1" smtClean="0">
                          <a:solidFill>
                            <a:srgbClr val="FF0000"/>
                          </a:solidFill>
                          <a:latin typeface="Cambria Math" panose="02040503050406030204" pitchFamily="18" charset="0"/>
                          <a:ea typeface="Cambria Math" panose="02040503050406030204" pitchFamily="18" charset="0"/>
                        </a:rPr>
                        <m:t> </m:t>
                      </m:r>
                      <m:r>
                        <a:rPr lang="en-AU" sz="2400" b="1" i="1" smtClean="0">
                          <a:solidFill>
                            <a:srgbClr val="FF0000"/>
                          </a:solidFill>
                          <a:latin typeface="Cambria Math" panose="02040503050406030204" pitchFamily="18" charset="0"/>
                          <a:ea typeface="Cambria Math" panose="02040503050406030204" pitchFamily="18" charset="0"/>
                        </a:rPr>
                        <m:t>𝑵</m:t>
                      </m:r>
                      <m:r>
                        <a:rPr lang="en-AU" sz="2400" b="1" i="1" smtClean="0">
                          <a:solidFill>
                            <a:srgbClr val="FF0000"/>
                          </a:solidFill>
                          <a:latin typeface="Cambria Math" panose="02040503050406030204" pitchFamily="18" charset="0"/>
                          <a:ea typeface="Cambria Math" panose="02040503050406030204" pitchFamily="18" charset="0"/>
                        </a:rPr>
                        <m:t> </m:t>
                      </m:r>
                      <m:r>
                        <a:rPr lang="en-AU" sz="2400" b="1" i="1" smtClean="0">
                          <a:solidFill>
                            <a:srgbClr val="FF0000"/>
                          </a:solidFill>
                          <a:latin typeface="Cambria Math" panose="02040503050406030204" pitchFamily="18" charset="0"/>
                          <a:ea typeface="Cambria Math" panose="02040503050406030204" pitchFamily="18" charset="0"/>
                        </a:rPr>
                        <m:t>𝒎</m:t>
                      </m:r>
                    </m:oMath>
                  </m:oMathPara>
                </a14:m>
                <a:endParaRPr lang="en-AU" sz="2400" b="1" dirty="0">
                  <a:solidFill>
                    <a:srgbClr val="FF0000"/>
                  </a:solidFill>
                </a:endParaRPr>
              </a:p>
            </p:txBody>
          </p:sp>
        </mc:Choice>
        <mc:Fallback xmlns="">
          <p:sp>
            <p:nvSpPr>
              <p:cNvPr id="12" name="TextBox 11">
                <a:extLst>
                  <a:ext uri="{FF2B5EF4-FFF2-40B4-BE49-F238E27FC236}">
                    <a16:creationId xmlns:a16="http://schemas.microsoft.com/office/drawing/2014/main" id="{223326FA-22C5-414B-AD79-B724BC0DCB23}"/>
                  </a:ext>
                </a:extLst>
              </p:cNvPr>
              <p:cNvSpPr txBox="1">
                <a:spLocks noRot="1" noChangeAspect="1" noMove="1" noResize="1" noEditPoints="1" noAdjustHandles="1" noChangeArrowheads="1" noChangeShapeType="1" noTextEdit="1"/>
              </p:cNvSpPr>
              <p:nvPr/>
            </p:nvSpPr>
            <p:spPr>
              <a:xfrm>
                <a:off x="3446680" y="5230338"/>
                <a:ext cx="5168999" cy="369332"/>
              </a:xfrm>
              <a:prstGeom prst="rect">
                <a:avLst/>
              </a:prstGeom>
              <a:blipFill>
                <a:blip r:embed="rId4"/>
                <a:stretch>
                  <a:fillRect b="-4762"/>
                </a:stretch>
              </a:blipFill>
              <a:ln>
                <a:solidFill>
                  <a:srgbClr val="FF0000"/>
                </a:solidFill>
              </a:ln>
            </p:spPr>
            <p:txBody>
              <a:bodyPr/>
              <a:lstStyle/>
              <a:p>
                <a:r>
                  <a:rPr lang="en-AU">
                    <a:noFill/>
                  </a:rPr>
                  <a:t> </a:t>
                </a:r>
              </a:p>
            </p:txBody>
          </p:sp>
        </mc:Fallback>
      </mc:AlternateContent>
      <p:pic>
        <p:nvPicPr>
          <p:cNvPr id="6" name="Picture 5">
            <a:extLst>
              <a:ext uri="{FF2B5EF4-FFF2-40B4-BE49-F238E27FC236}">
                <a16:creationId xmlns:a16="http://schemas.microsoft.com/office/drawing/2014/main" id="{D901324D-D2A6-4421-9656-5AEA78DC1A8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91238" y="2529749"/>
            <a:ext cx="3809524" cy="2526984"/>
          </a:xfrm>
          <a:prstGeom prst="rect">
            <a:avLst/>
          </a:prstGeom>
        </p:spPr>
      </p:pic>
    </p:spTree>
    <p:extLst>
      <p:ext uri="{BB962C8B-B14F-4D97-AF65-F5344CB8AC3E}">
        <p14:creationId xmlns:p14="http://schemas.microsoft.com/office/powerpoint/2010/main" val="3936745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7C2DC7-9F70-49E1-A809-E6A51576FF51}"/>
              </a:ext>
            </a:extLst>
          </p:cNvPr>
          <p:cNvSpPr>
            <a:spLocks noGrp="1"/>
          </p:cNvSpPr>
          <p:nvPr>
            <p:ph type="title"/>
          </p:nvPr>
        </p:nvSpPr>
        <p:spPr/>
        <p:txBody>
          <a:bodyPr/>
          <a:lstStyle/>
          <a:p>
            <a:r>
              <a:rPr lang="en-AU" u="sng" dirty="0"/>
              <a:t>EVERYDAY APPLICATIONS</a:t>
            </a:r>
          </a:p>
        </p:txBody>
      </p:sp>
      <p:sp>
        <p:nvSpPr>
          <p:cNvPr id="3" name="Content Placeholder 2">
            <a:extLst>
              <a:ext uri="{FF2B5EF4-FFF2-40B4-BE49-F238E27FC236}">
                <a16:creationId xmlns:a16="http://schemas.microsoft.com/office/drawing/2014/main" id="{05FD5C79-FA15-443E-859E-40868A6B453E}"/>
              </a:ext>
            </a:extLst>
          </p:cNvPr>
          <p:cNvSpPr>
            <a:spLocks noGrp="1"/>
          </p:cNvSpPr>
          <p:nvPr>
            <p:ph idx="1"/>
          </p:nvPr>
        </p:nvSpPr>
        <p:spPr>
          <a:xfrm>
            <a:off x="838200" y="1825625"/>
            <a:ext cx="10515600" cy="4450888"/>
          </a:xfrm>
        </p:spPr>
        <p:txBody>
          <a:bodyPr>
            <a:normAutofit/>
          </a:bodyPr>
          <a:lstStyle/>
          <a:p>
            <a:r>
              <a:rPr lang="en-AU" dirty="0"/>
              <a:t>From the equation, we can see that the torque effect is proportional to both the applied force and the distance from the pivot point.</a:t>
            </a:r>
          </a:p>
          <a:p>
            <a:endParaRPr lang="en-AU" dirty="0"/>
          </a:p>
          <a:p>
            <a:r>
              <a:rPr lang="en-AU" dirty="0"/>
              <a:t>Think about the following situations – which is the correct way to do them and why? First, which is the best way to open a door?</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30B153A-B4EC-4FB2-9E69-099A63404420}"/>
                  </a:ext>
                </a:extLst>
              </p:cNvPr>
              <p:cNvSpPr txBox="1"/>
              <p:nvPr/>
            </p:nvSpPr>
            <p:spPr>
              <a:xfrm>
                <a:off x="5519239" y="2781450"/>
                <a:ext cx="1344920" cy="369332"/>
              </a:xfrm>
              <a:prstGeom prst="rect">
                <a:avLst/>
              </a:prstGeom>
              <a:noFill/>
              <a:ln>
                <a:solidFill>
                  <a:srgbClr val="FF0000"/>
                </a:solid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AU" sz="2400" b="1" i="1" smtClean="0">
                          <a:solidFill>
                            <a:srgbClr val="FF0000"/>
                          </a:solidFill>
                          <a:latin typeface="Cambria Math" panose="02040503050406030204" pitchFamily="18" charset="0"/>
                          <a:ea typeface="Cambria Math" panose="02040503050406030204" pitchFamily="18" charset="0"/>
                        </a:rPr>
                        <m:t>𝝉</m:t>
                      </m:r>
                      <m:r>
                        <a:rPr lang="en-AU" sz="2400" b="1" i="1" smtClean="0">
                          <a:solidFill>
                            <a:srgbClr val="FF0000"/>
                          </a:solidFill>
                          <a:latin typeface="Cambria Math" panose="02040503050406030204" pitchFamily="18" charset="0"/>
                          <a:ea typeface="Cambria Math" panose="02040503050406030204" pitchFamily="18" charset="0"/>
                        </a:rPr>
                        <m:t>=</m:t>
                      </m:r>
                      <m:r>
                        <a:rPr lang="en-AU" sz="2400" b="1" i="1" smtClean="0">
                          <a:solidFill>
                            <a:srgbClr val="FF0000"/>
                          </a:solidFill>
                          <a:latin typeface="Cambria Math" panose="02040503050406030204" pitchFamily="18" charset="0"/>
                          <a:ea typeface="Cambria Math" panose="02040503050406030204" pitchFamily="18" charset="0"/>
                        </a:rPr>
                        <m:t>𝒓</m:t>
                      </m:r>
                      <m:r>
                        <a:rPr lang="en-AU" sz="2400" b="1" i="1" smtClean="0">
                          <a:solidFill>
                            <a:srgbClr val="FF0000"/>
                          </a:solidFill>
                          <a:latin typeface="Cambria Math" panose="02040503050406030204" pitchFamily="18" charset="0"/>
                          <a:ea typeface="Cambria Math" panose="02040503050406030204" pitchFamily="18" charset="0"/>
                        </a:rPr>
                        <m:t>×</m:t>
                      </m:r>
                      <m:r>
                        <a:rPr lang="en-AU" sz="2400" b="1" i="1" smtClean="0">
                          <a:solidFill>
                            <a:srgbClr val="FF0000"/>
                          </a:solidFill>
                          <a:latin typeface="Cambria Math" panose="02040503050406030204" pitchFamily="18" charset="0"/>
                          <a:ea typeface="Cambria Math" panose="02040503050406030204" pitchFamily="18" charset="0"/>
                        </a:rPr>
                        <m:t>𝑭</m:t>
                      </m:r>
                    </m:oMath>
                  </m:oMathPara>
                </a14:m>
                <a:endParaRPr lang="en-AU" sz="2400" b="1" dirty="0">
                  <a:solidFill>
                    <a:srgbClr val="FF0000"/>
                  </a:solidFill>
                </a:endParaRPr>
              </a:p>
            </p:txBody>
          </p:sp>
        </mc:Choice>
        <mc:Fallback xmlns="">
          <p:sp>
            <p:nvSpPr>
              <p:cNvPr id="7" name="TextBox 6">
                <a:extLst>
                  <a:ext uri="{FF2B5EF4-FFF2-40B4-BE49-F238E27FC236}">
                    <a16:creationId xmlns:a16="http://schemas.microsoft.com/office/drawing/2014/main" id="{330B153A-B4EC-4FB2-9E69-099A63404420}"/>
                  </a:ext>
                </a:extLst>
              </p:cNvPr>
              <p:cNvSpPr txBox="1">
                <a:spLocks noRot="1" noChangeAspect="1" noMove="1" noResize="1" noEditPoints="1" noAdjustHandles="1" noChangeArrowheads="1" noChangeShapeType="1" noTextEdit="1"/>
              </p:cNvSpPr>
              <p:nvPr/>
            </p:nvSpPr>
            <p:spPr>
              <a:xfrm>
                <a:off x="5519239" y="2781450"/>
                <a:ext cx="1344920" cy="369332"/>
              </a:xfrm>
              <a:prstGeom prst="rect">
                <a:avLst/>
              </a:prstGeom>
              <a:blipFill>
                <a:blip r:embed="rId3"/>
                <a:stretch>
                  <a:fillRect l="-2242" r="-4484" b="-4762"/>
                </a:stretch>
              </a:blipFill>
              <a:ln>
                <a:solidFill>
                  <a:srgbClr val="FF0000"/>
                </a:solidFill>
              </a:ln>
            </p:spPr>
            <p:txBody>
              <a:bodyPr/>
              <a:lstStyle/>
              <a:p>
                <a:r>
                  <a:rPr lang="en-AU">
                    <a:noFill/>
                  </a:rPr>
                  <a:t> </a:t>
                </a:r>
              </a:p>
            </p:txBody>
          </p:sp>
        </mc:Fallback>
      </mc:AlternateContent>
      <p:pic>
        <p:nvPicPr>
          <p:cNvPr id="5" name="Picture 4">
            <a:extLst>
              <a:ext uri="{FF2B5EF4-FFF2-40B4-BE49-F238E27FC236}">
                <a16:creationId xmlns:a16="http://schemas.microsoft.com/office/drawing/2014/main" id="{3E888DE7-FCC6-425B-89A5-AC00C4F1D63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00537" y="4832689"/>
            <a:ext cx="3590925" cy="1276350"/>
          </a:xfrm>
          <a:prstGeom prst="rect">
            <a:avLst/>
          </a:prstGeom>
        </p:spPr>
      </p:pic>
    </p:spTree>
    <p:extLst>
      <p:ext uri="{BB962C8B-B14F-4D97-AF65-F5344CB8AC3E}">
        <p14:creationId xmlns:p14="http://schemas.microsoft.com/office/powerpoint/2010/main" val="573624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DB0227CD2BEFA46BD0287DFC43E823B" ma:contentTypeVersion="12" ma:contentTypeDescription="Create a new document." ma:contentTypeScope="" ma:versionID="f500aaac1970466c61e0d6a58ec4849b">
  <xsd:schema xmlns:xsd="http://www.w3.org/2001/XMLSchema" xmlns:xs="http://www.w3.org/2001/XMLSchema" xmlns:p="http://schemas.microsoft.com/office/2006/metadata/properties" xmlns:ns2="ba6ee96d-6780-4ce9-ba7b-fb47f72e0c1e" xmlns:ns3="07fa3f3b-e89d-475b-8a2d-088e5c03107e" targetNamespace="http://schemas.microsoft.com/office/2006/metadata/properties" ma:root="true" ma:fieldsID="f4b8f0e602227ea9a857af5db6146451" ns2:_="" ns3:_="">
    <xsd:import namespace="ba6ee96d-6780-4ce9-ba7b-fb47f72e0c1e"/>
    <xsd:import namespace="07fa3f3b-e89d-475b-8a2d-088e5c03107e"/>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lcf76f155ced4ddcb4097134ff3c332f" minOccurs="0"/>
                <xsd:element ref="ns3:TaxCatchAll" minOccurs="0"/>
                <xsd:element ref="ns2:MediaServiceDateTaken" minOccurs="0"/>
                <xsd:element ref="ns2:MediaServiceOCR" minOccurs="0"/>
                <xsd:element ref="ns2:MediaServiceGenerationTime" minOccurs="0"/>
                <xsd:element ref="ns2:MediaServiceEventHashCode"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a6ee96d-6780-4ce9-ba7b-fb47f72e0c1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ea606fe5-00d0-49e1-aa33-d9ffd0209102" ma:termSetId="09814cd3-568e-fe90-9814-8d621ff8fb84" ma:anchorId="fba54fb3-c3e1-fe81-a776-ca4b69148c4d" ma:open="true" ma:isKeyword="false">
      <xsd:complexType>
        <xsd:sequence>
          <xsd:element ref="pc:Terms" minOccurs="0" maxOccurs="1"/>
        </xsd:sequence>
      </xsd:complexType>
    </xsd:element>
    <xsd:element name="MediaServiceDateTaken" ma:index="15" nillable="true" ma:displayName="MediaServiceDateTaken" ma:hidden="true" ma:indexed="true" ma:internalName="MediaServiceDateTaken"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07fa3f3b-e89d-475b-8a2d-088e5c03107e"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7026e962-f6c1-4e27-9cc1-399dc89cc7ee}" ma:internalName="TaxCatchAll" ma:showField="CatchAllData" ma:web="07fa3f3b-e89d-475b-8a2d-088e5c03107e">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ba6ee96d-6780-4ce9-ba7b-fb47f72e0c1e">
      <Terms xmlns="http://schemas.microsoft.com/office/infopath/2007/PartnerControls"/>
    </lcf76f155ced4ddcb4097134ff3c332f>
    <TaxCatchAll xmlns="07fa3f3b-e89d-475b-8a2d-088e5c03107e" xsi:nil="true"/>
  </documentManagement>
</p:properties>
</file>

<file path=customXml/itemProps1.xml><?xml version="1.0" encoding="utf-8"?>
<ds:datastoreItem xmlns:ds="http://schemas.openxmlformats.org/officeDocument/2006/customXml" ds:itemID="{243C6957-7144-4D91-8156-1894E33708D5}"/>
</file>

<file path=customXml/itemProps2.xml><?xml version="1.0" encoding="utf-8"?>
<ds:datastoreItem xmlns:ds="http://schemas.openxmlformats.org/officeDocument/2006/customXml" ds:itemID="{8BF898B8-36C0-4F04-8BCA-8CFEEBFD6013}"/>
</file>

<file path=customXml/itemProps3.xml><?xml version="1.0" encoding="utf-8"?>
<ds:datastoreItem xmlns:ds="http://schemas.openxmlformats.org/officeDocument/2006/customXml" ds:itemID="{E6BDF4C4-6FBB-4AA8-975A-555784125A80}"/>
</file>

<file path=docProps/app.xml><?xml version="1.0" encoding="utf-8"?>
<Properties xmlns="http://schemas.openxmlformats.org/officeDocument/2006/extended-properties" xmlns:vt="http://schemas.openxmlformats.org/officeDocument/2006/docPropsVTypes">
  <TotalTime>713</TotalTime>
  <Words>1439</Words>
  <Application>Microsoft Office PowerPoint</Application>
  <PresentationFormat>Widescreen</PresentationFormat>
  <Paragraphs>155</Paragraphs>
  <Slides>35</Slides>
  <Notes>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35</vt:i4>
      </vt:variant>
    </vt:vector>
  </HeadingPairs>
  <TitlesOfParts>
    <vt:vector size="40" baseType="lpstr">
      <vt:lpstr>Arial</vt:lpstr>
      <vt:lpstr>Calibri</vt:lpstr>
      <vt:lpstr>Calibri Light</vt:lpstr>
      <vt:lpstr>Cambria Math</vt:lpstr>
      <vt:lpstr>Office Theme</vt:lpstr>
      <vt:lpstr>TORQUE</vt:lpstr>
      <vt:lpstr>TORQUE</vt:lpstr>
      <vt:lpstr>TORQUE</vt:lpstr>
      <vt:lpstr>TORQUE</vt:lpstr>
      <vt:lpstr>TORQUE</vt:lpstr>
      <vt:lpstr>PowerPoint Presentation</vt:lpstr>
      <vt:lpstr>A SIMPLE TORQUE PROBLEM</vt:lpstr>
      <vt:lpstr>ANOTHER SIMPLE TORQUE PROBLEM</vt:lpstr>
      <vt:lpstr>EVERYDAY APPLICATIONS</vt:lpstr>
      <vt:lpstr>EVERYDAY APPLICATIONS</vt:lpstr>
      <vt:lpstr>EVERYDAY APPLICATIONS</vt:lpstr>
      <vt:lpstr>USING THE DIFFERENT DEFINITIONS</vt:lpstr>
      <vt:lpstr>USING THE DIFFERENT DEFINITIONS</vt:lpstr>
      <vt:lpstr>USING THE DIFFERENT DEFINITIONS</vt:lpstr>
      <vt:lpstr>TORQUE</vt:lpstr>
      <vt:lpstr>CENTRE OF MASS</vt:lpstr>
      <vt:lpstr>FINDING CENTRE OF MASS</vt:lpstr>
      <vt:lpstr>STABILITY</vt:lpstr>
      <vt:lpstr>STABILITY</vt:lpstr>
      <vt:lpstr>STABILITY</vt:lpstr>
      <vt:lpstr>STABILITY</vt:lpstr>
      <vt:lpstr>CENTRE OF MASS</vt:lpstr>
      <vt:lpstr>CENTRE OF MASS MANIPULATION</vt:lpstr>
      <vt:lpstr>CENTRE OF MASS MANIPULATION</vt:lpstr>
      <vt:lpstr>CENTRE OF MASS MANIPULATION</vt:lpstr>
      <vt:lpstr>CENTRE OF MASS MANIPULATION</vt:lpstr>
      <vt:lpstr>CENTRE OF MASS MANIPULATION</vt:lpstr>
      <vt:lpstr>CENTRE OF MASS MANIPULATION</vt:lpstr>
      <vt:lpstr>CENTRE OF MASS MANIPULATION</vt:lpstr>
      <vt:lpstr>STATIC &amp; ROTATIONAL EQUILIBRIUM</vt:lpstr>
      <vt:lpstr>EXAMPLES (Pearson p. 119 - onwards)</vt:lpstr>
      <vt:lpstr>EXAMPLES (Pearson p. 119 - onwards)</vt:lpstr>
      <vt:lpstr>EXAMPLES (Pearson p. 119 - onwards)</vt:lpstr>
      <vt:lpstr>EXAMPLES (Pearson p. 119 - onwards)</vt:lpstr>
      <vt:lpstr>EXAMPLES (Past Exam)</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TORQUE</dc:title>
  <dc:creator>Bradley Hearn</dc:creator>
  <cp:lastModifiedBy>Bradley Hearn</cp:lastModifiedBy>
  <cp:revision>68</cp:revision>
  <dcterms:created xsi:type="dcterms:W3CDTF">2020-04-07T10:02:36Z</dcterms:created>
  <dcterms:modified xsi:type="dcterms:W3CDTF">2022-03-22T09:31:50Z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0x010100ADB0227CD2BEFA46BD0287DFC43E823B</vt:lpwstr>
  </property>
</Properties>
</file>